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5"/>
  </p:notesMasterIdLst>
  <p:sldIdLst>
    <p:sldId id="256" r:id="rId2"/>
    <p:sldId id="269" r:id="rId3"/>
    <p:sldId id="258" r:id="rId4"/>
    <p:sldId id="259" r:id="rId5"/>
    <p:sldId id="260" r:id="rId6"/>
    <p:sldId id="261" r:id="rId7"/>
    <p:sldId id="262" r:id="rId8"/>
    <p:sldId id="263" r:id="rId9"/>
    <p:sldId id="264" r:id="rId10"/>
    <p:sldId id="278" r:id="rId11"/>
    <p:sldId id="279" r:id="rId12"/>
    <p:sldId id="265" r:id="rId13"/>
    <p:sldId id="280" r:id="rId14"/>
    <p:sldId id="271" r:id="rId15"/>
    <p:sldId id="272" r:id="rId16"/>
    <p:sldId id="276" r:id="rId17"/>
    <p:sldId id="277" r:id="rId18"/>
    <p:sldId id="266" r:id="rId19"/>
    <p:sldId id="275" r:id="rId20"/>
    <p:sldId id="268" r:id="rId21"/>
    <p:sldId id="282" r:id="rId22"/>
    <p:sldId id="281" r:id="rId23"/>
    <p:sldId id="273"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Maven Pro" panose="020B0604020202020204" charset="0"/>
      <p:regular r:id="rId32"/>
      <p:bold r:id="rId33"/>
    </p:embeddedFont>
    <p:embeddedFont>
      <p:font typeface="Roboto"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3F5BD3-7ECC-4170-A5D9-73E2EFFC4D0E}" v="402" dt="2019-11-27T18:20:14.2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s>
</file>

<file path=ppt/diagrams/_rels/data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25.png"/><Relationship Id="rId7" Type="http://schemas.openxmlformats.org/officeDocument/2006/relationships/image" Target="../media/image27.png"/><Relationship Id="rId2" Type="http://schemas.openxmlformats.org/officeDocument/2006/relationships/image" Target="../media/image17.svg"/><Relationship Id="rId1" Type="http://schemas.openxmlformats.org/officeDocument/2006/relationships/image" Target="../media/image24.png"/><Relationship Id="rId6" Type="http://schemas.openxmlformats.org/officeDocument/2006/relationships/image" Target="../media/image21.svg"/><Relationship Id="rId5" Type="http://schemas.openxmlformats.org/officeDocument/2006/relationships/image" Target="../media/image26.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D57D14-82AF-41EC-BF6A-19359FF029C3}"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BBBB566B-9836-455A-9BE1-7B27E01B4FAB}">
      <dgm:prSet/>
      <dgm:spPr/>
      <dgm:t>
        <a:bodyPr/>
        <a:lstStyle/>
        <a:p>
          <a:r>
            <a:rPr lang="en-GB" b="1"/>
            <a:t>Physical and Occupational therapy</a:t>
          </a:r>
          <a:r>
            <a:rPr lang="en-GB"/>
            <a:t>: provides a baseline and track progress throughout rehabilitation.  </a:t>
          </a:r>
          <a:endParaRPr lang="en-US"/>
        </a:p>
      </dgm:t>
    </dgm:pt>
    <dgm:pt modelId="{C5149E41-F134-4BC9-B573-FFE6F4CED0C7}" type="parTrans" cxnId="{B3DFB631-488D-4AA0-8EE0-97FC04768B49}">
      <dgm:prSet/>
      <dgm:spPr/>
      <dgm:t>
        <a:bodyPr/>
        <a:lstStyle/>
        <a:p>
          <a:endParaRPr lang="en-US"/>
        </a:p>
      </dgm:t>
    </dgm:pt>
    <dgm:pt modelId="{ADDADC4E-6537-4173-B899-D8615D896C38}" type="sibTrans" cxnId="{B3DFB631-488D-4AA0-8EE0-97FC04768B49}">
      <dgm:prSet/>
      <dgm:spPr/>
      <dgm:t>
        <a:bodyPr/>
        <a:lstStyle/>
        <a:p>
          <a:endParaRPr lang="en-US"/>
        </a:p>
      </dgm:t>
    </dgm:pt>
    <dgm:pt modelId="{E54DE6EA-ABC3-4C41-AE64-7134A6573CE7}">
      <dgm:prSet/>
      <dgm:spPr/>
      <dgm:t>
        <a:bodyPr/>
        <a:lstStyle/>
        <a:p>
          <a:r>
            <a:rPr lang="en-GB" b="1"/>
            <a:t>Vocational applications</a:t>
          </a:r>
          <a:r>
            <a:rPr lang="en-GB"/>
            <a:t>: measures prospective student’s ability to perform tasks similar to those they will find in their chosen field of study.  </a:t>
          </a:r>
          <a:endParaRPr lang="en-US"/>
        </a:p>
      </dgm:t>
    </dgm:pt>
    <dgm:pt modelId="{954CB761-C13C-4C4D-B2C1-37139D61EECC}" type="parTrans" cxnId="{A22676D8-8C03-40E5-9350-7F355C85D135}">
      <dgm:prSet/>
      <dgm:spPr/>
      <dgm:t>
        <a:bodyPr/>
        <a:lstStyle/>
        <a:p>
          <a:endParaRPr lang="en-US"/>
        </a:p>
      </dgm:t>
    </dgm:pt>
    <dgm:pt modelId="{5A04EEF3-9F78-4282-9CC7-E220B2DF110B}" type="sibTrans" cxnId="{A22676D8-8C03-40E5-9350-7F355C85D135}">
      <dgm:prSet/>
      <dgm:spPr/>
      <dgm:t>
        <a:bodyPr/>
        <a:lstStyle/>
        <a:p>
          <a:endParaRPr lang="en-US"/>
        </a:p>
      </dgm:t>
    </dgm:pt>
    <dgm:pt modelId="{AB83736E-DD11-4EC7-8ABB-314351C3C328}">
      <dgm:prSet/>
      <dgm:spPr/>
      <dgm:t>
        <a:bodyPr/>
        <a:lstStyle/>
        <a:p>
          <a:r>
            <a:rPr lang="en-GB" b="1" dirty="0"/>
            <a:t>Pre-employment screening</a:t>
          </a:r>
          <a:r>
            <a:rPr lang="en-GB" dirty="0"/>
            <a:t>: to identify candidates with the necessary hand-eye coordination skills for jobs requiring high level of fine-motor skills. </a:t>
          </a:r>
          <a:endParaRPr lang="en-US" dirty="0"/>
        </a:p>
      </dgm:t>
    </dgm:pt>
    <dgm:pt modelId="{CBDE7881-86C6-43E1-A8CD-4083C3627BF9}" type="parTrans" cxnId="{63F9B3FC-8296-41EE-B400-3FCBCDDA626C}">
      <dgm:prSet/>
      <dgm:spPr/>
      <dgm:t>
        <a:bodyPr/>
        <a:lstStyle/>
        <a:p>
          <a:endParaRPr lang="en-US"/>
        </a:p>
      </dgm:t>
    </dgm:pt>
    <dgm:pt modelId="{9BC01A64-A7D2-4FB6-BAC6-C1B2BFB5EFB2}" type="sibTrans" cxnId="{63F9B3FC-8296-41EE-B400-3FCBCDDA626C}">
      <dgm:prSet/>
      <dgm:spPr/>
      <dgm:t>
        <a:bodyPr/>
        <a:lstStyle/>
        <a:p>
          <a:endParaRPr lang="en-US"/>
        </a:p>
      </dgm:t>
    </dgm:pt>
    <dgm:pt modelId="{949C57C5-05A3-49CE-9529-235B0A53A9A3}">
      <dgm:prSet/>
      <dgm:spPr/>
      <dgm:t>
        <a:bodyPr/>
        <a:lstStyle/>
        <a:p>
          <a:r>
            <a:rPr lang="en-GB" b="1"/>
            <a:t>Neurological, physiological and medical researchers</a:t>
          </a:r>
          <a:r>
            <a:rPr lang="en-GB"/>
            <a:t>: from identifying brain damage, diagnosing dyslexia, to furthering research studies.   </a:t>
          </a:r>
          <a:endParaRPr lang="en-US"/>
        </a:p>
      </dgm:t>
    </dgm:pt>
    <dgm:pt modelId="{55CBB9B4-6E65-4909-ABBB-537FA8E722F0}" type="parTrans" cxnId="{5A118038-F76C-45A5-90BC-5A6E194BE7BF}">
      <dgm:prSet/>
      <dgm:spPr/>
      <dgm:t>
        <a:bodyPr/>
        <a:lstStyle/>
        <a:p>
          <a:endParaRPr lang="en-US"/>
        </a:p>
      </dgm:t>
    </dgm:pt>
    <dgm:pt modelId="{A587AE41-3E54-475B-9C08-171A75199526}" type="sibTrans" cxnId="{5A118038-F76C-45A5-90BC-5A6E194BE7BF}">
      <dgm:prSet/>
      <dgm:spPr/>
      <dgm:t>
        <a:bodyPr/>
        <a:lstStyle/>
        <a:p>
          <a:endParaRPr lang="en-US"/>
        </a:p>
      </dgm:t>
    </dgm:pt>
    <dgm:pt modelId="{A6EC4B43-91DF-4F4F-8680-5ED314F5CAB0}" type="pres">
      <dgm:prSet presAssocID="{82D57D14-82AF-41EC-BF6A-19359FF029C3}" presName="root" presStyleCnt="0">
        <dgm:presLayoutVars>
          <dgm:dir/>
          <dgm:resizeHandles val="exact"/>
        </dgm:presLayoutVars>
      </dgm:prSet>
      <dgm:spPr/>
    </dgm:pt>
    <dgm:pt modelId="{6D02C6F7-0B17-4320-AE4C-F4F499DA21DE}" type="pres">
      <dgm:prSet presAssocID="{82D57D14-82AF-41EC-BF6A-19359FF029C3}" presName="container" presStyleCnt="0">
        <dgm:presLayoutVars>
          <dgm:dir/>
          <dgm:resizeHandles val="exact"/>
        </dgm:presLayoutVars>
      </dgm:prSet>
      <dgm:spPr/>
    </dgm:pt>
    <dgm:pt modelId="{05C9EA22-09B9-4BC5-A548-468B53C3A288}" type="pres">
      <dgm:prSet presAssocID="{BBBB566B-9836-455A-9BE1-7B27E01B4FAB}" presName="compNode" presStyleCnt="0"/>
      <dgm:spPr/>
    </dgm:pt>
    <dgm:pt modelId="{6E8F9F1D-2430-4094-9992-996432BF5C3B}" type="pres">
      <dgm:prSet presAssocID="{BBBB566B-9836-455A-9BE1-7B27E01B4FAB}" presName="iconBgRect" presStyleLbl="bgShp" presStyleIdx="0" presStyleCnt="4"/>
      <dgm:spPr/>
    </dgm:pt>
    <dgm:pt modelId="{8C85AD69-C3A4-40D0-BBE4-81EE17CFEC5C}" type="pres">
      <dgm:prSet presAssocID="{BBBB566B-9836-455A-9BE1-7B27E01B4FA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New Wheelchair"/>
        </a:ext>
      </dgm:extLst>
    </dgm:pt>
    <dgm:pt modelId="{9DAC18A3-F452-4EF0-BA71-6D0CEEA7980E}" type="pres">
      <dgm:prSet presAssocID="{BBBB566B-9836-455A-9BE1-7B27E01B4FAB}" presName="spaceRect" presStyleCnt="0"/>
      <dgm:spPr/>
    </dgm:pt>
    <dgm:pt modelId="{1F5C322B-CE7F-4959-8E48-2CADFCAE9072}" type="pres">
      <dgm:prSet presAssocID="{BBBB566B-9836-455A-9BE1-7B27E01B4FAB}" presName="textRect" presStyleLbl="revTx" presStyleIdx="0" presStyleCnt="4">
        <dgm:presLayoutVars>
          <dgm:chMax val="1"/>
          <dgm:chPref val="1"/>
        </dgm:presLayoutVars>
      </dgm:prSet>
      <dgm:spPr/>
    </dgm:pt>
    <dgm:pt modelId="{2C8AA8C2-2539-40C2-B0B0-B2FA1BB3D48E}" type="pres">
      <dgm:prSet presAssocID="{ADDADC4E-6537-4173-B899-D8615D896C38}" presName="sibTrans" presStyleLbl="sibTrans2D1" presStyleIdx="0" presStyleCnt="0"/>
      <dgm:spPr/>
    </dgm:pt>
    <dgm:pt modelId="{9D32ECE9-134E-4C31-A15A-0C1AF5C1EECF}" type="pres">
      <dgm:prSet presAssocID="{E54DE6EA-ABC3-4C41-AE64-7134A6573CE7}" presName="compNode" presStyleCnt="0"/>
      <dgm:spPr/>
    </dgm:pt>
    <dgm:pt modelId="{C5824AEA-F923-4FCC-A6C5-ED3AC35949A9}" type="pres">
      <dgm:prSet presAssocID="{E54DE6EA-ABC3-4C41-AE64-7134A6573CE7}" presName="iconBgRect" presStyleLbl="bgShp" presStyleIdx="1" presStyleCnt="4"/>
      <dgm:spPr/>
    </dgm:pt>
    <dgm:pt modelId="{BB158F42-4D90-4D5B-B3AD-6642BF9038C0}" type="pres">
      <dgm:prSet presAssocID="{E54DE6EA-ABC3-4C41-AE64-7134A6573CE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ssroom"/>
        </a:ext>
      </dgm:extLst>
    </dgm:pt>
    <dgm:pt modelId="{1FC79CFB-7F61-4533-B7F1-CCE589D8928F}" type="pres">
      <dgm:prSet presAssocID="{E54DE6EA-ABC3-4C41-AE64-7134A6573CE7}" presName="spaceRect" presStyleCnt="0"/>
      <dgm:spPr/>
    </dgm:pt>
    <dgm:pt modelId="{D402579E-5357-454C-A325-2DACD33E307C}" type="pres">
      <dgm:prSet presAssocID="{E54DE6EA-ABC3-4C41-AE64-7134A6573CE7}" presName="textRect" presStyleLbl="revTx" presStyleIdx="1" presStyleCnt="4">
        <dgm:presLayoutVars>
          <dgm:chMax val="1"/>
          <dgm:chPref val="1"/>
        </dgm:presLayoutVars>
      </dgm:prSet>
      <dgm:spPr/>
    </dgm:pt>
    <dgm:pt modelId="{BEDF3183-2A1A-40C1-9AE2-0FCCBB67D94B}" type="pres">
      <dgm:prSet presAssocID="{5A04EEF3-9F78-4282-9CC7-E220B2DF110B}" presName="sibTrans" presStyleLbl="sibTrans2D1" presStyleIdx="0" presStyleCnt="0"/>
      <dgm:spPr/>
    </dgm:pt>
    <dgm:pt modelId="{A3BC4BE0-F4FA-4B88-98C0-DB81FA9D6DE2}" type="pres">
      <dgm:prSet presAssocID="{AB83736E-DD11-4EC7-8ABB-314351C3C328}" presName="compNode" presStyleCnt="0"/>
      <dgm:spPr/>
    </dgm:pt>
    <dgm:pt modelId="{4E818331-FF73-418C-A038-9E6919DC8314}" type="pres">
      <dgm:prSet presAssocID="{AB83736E-DD11-4EC7-8ABB-314351C3C328}" presName="iconBgRect" presStyleLbl="bgShp" presStyleIdx="2" presStyleCnt="4"/>
      <dgm:spPr/>
    </dgm:pt>
    <dgm:pt modelId="{6D5EAF33-9A02-4F9B-B8B6-90EEB17372CD}" type="pres">
      <dgm:prSet presAssocID="{AB83736E-DD11-4EC7-8ABB-314351C3C32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elder"/>
        </a:ext>
      </dgm:extLst>
    </dgm:pt>
    <dgm:pt modelId="{2DD4C15E-6D79-4F57-BEB9-AC71AADA4336}" type="pres">
      <dgm:prSet presAssocID="{AB83736E-DD11-4EC7-8ABB-314351C3C328}" presName="spaceRect" presStyleCnt="0"/>
      <dgm:spPr/>
    </dgm:pt>
    <dgm:pt modelId="{76EC8671-D6E7-47CF-A417-99AF0655729A}" type="pres">
      <dgm:prSet presAssocID="{AB83736E-DD11-4EC7-8ABB-314351C3C328}" presName="textRect" presStyleLbl="revTx" presStyleIdx="2" presStyleCnt="4">
        <dgm:presLayoutVars>
          <dgm:chMax val="1"/>
          <dgm:chPref val="1"/>
        </dgm:presLayoutVars>
      </dgm:prSet>
      <dgm:spPr/>
    </dgm:pt>
    <dgm:pt modelId="{8DA042DB-97B2-4335-A08B-46891A2378A7}" type="pres">
      <dgm:prSet presAssocID="{9BC01A64-A7D2-4FB6-BAC6-C1B2BFB5EFB2}" presName="sibTrans" presStyleLbl="sibTrans2D1" presStyleIdx="0" presStyleCnt="0"/>
      <dgm:spPr/>
    </dgm:pt>
    <dgm:pt modelId="{0242D50D-4428-48EF-8165-D4ADDB8D47EC}" type="pres">
      <dgm:prSet presAssocID="{949C57C5-05A3-49CE-9529-235B0A53A9A3}" presName="compNode" presStyleCnt="0"/>
      <dgm:spPr/>
    </dgm:pt>
    <dgm:pt modelId="{117CC6AB-35FF-4B2C-9B85-2FD97F2F4F6A}" type="pres">
      <dgm:prSet presAssocID="{949C57C5-05A3-49CE-9529-235B0A53A9A3}" presName="iconBgRect" presStyleLbl="bgShp" presStyleIdx="3" presStyleCnt="4"/>
      <dgm:spPr/>
    </dgm:pt>
    <dgm:pt modelId="{7C875D92-CBA3-4AAB-8B28-147652C75934}" type="pres">
      <dgm:prSet presAssocID="{949C57C5-05A3-49CE-9529-235B0A53A9A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rain"/>
        </a:ext>
      </dgm:extLst>
    </dgm:pt>
    <dgm:pt modelId="{5F14EB92-2C09-4076-8014-C35A18F085C1}" type="pres">
      <dgm:prSet presAssocID="{949C57C5-05A3-49CE-9529-235B0A53A9A3}" presName="spaceRect" presStyleCnt="0"/>
      <dgm:spPr/>
    </dgm:pt>
    <dgm:pt modelId="{2F6F773E-EBFB-44E6-9FA9-D3CF7068C87B}" type="pres">
      <dgm:prSet presAssocID="{949C57C5-05A3-49CE-9529-235B0A53A9A3}" presName="textRect" presStyleLbl="revTx" presStyleIdx="3" presStyleCnt="4">
        <dgm:presLayoutVars>
          <dgm:chMax val="1"/>
          <dgm:chPref val="1"/>
        </dgm:presLayoutVars>
      </dgm:prSet>
      <dgm:spPr/>
    </dgm:pt>
  </dgm:ptLst>
  <dgm:cxnLst>
    <dgm:cxn modelId="{71D81905-64EB-480D-BCDF-4BAA44FF9F00}" type="presOf" srcId="{AB83736E-DD11-4EC7-8ABB-314351C3C328}" destId="{76EC8671-D6E7-47CF-A417-99AF0655729A}" srcOrd="0" destOrd="0" presId="urn:microsoft.com/office/officeart/2018/2/layout/IconCircleList"/>
    <dgm:cxn modelId="{D5F9A31D-4859-4E82-AE10-BBD1EC7E86B9}" type="presOf" srcId="{9BC01A64-A7D2-4FB6-BAC6-C1B2BFB5EFB2}" destId="{8DA042DB-97B2-4335-A08B-46891A2378A7}" srcOrd="0" destOrd="0" presId="urn:microsoft.com/office/officeart/2018/2/layout/IconCircleList"/>
    <dgm:cxn modelId="{B3DFB631-488D-4AA0-8EE0-97FC04768B49}" srcId="{82D57D14-82AF-41EC-BF6A-19359FF029C3}" destId="{BBBB566B-9836-455A-9BE1-7B27E01B4FAB}" srcOrd="0" destOrd="0" parTransId="{C5149E41-F134-4BC9-B573-FFE6F4CED0C7}" sibTransId="{ADDADC4E-6537-4173-B899-D8615D896C38}"/>
    <dgm:cxn modelId="{5A118038-F76C-45A5-90BC-5A6E194BE7BF}" srcId="{82D57D14-82AF-41EC-BF6A-19359FF029C3}" destId="{949C57C5-05A3-49CE-9529-235B0A53A9A3}" srcOrd="3" destOrd="0" parTransId="{55CBB9B4-6E65-4909-ABBB-537FA8E722F0}" sibTransId="{A587AE41-3E54-475B-9C08-171A75199526}"/>
    <dgm:cxn modelId="{1758B259-F6DA-4836-8685-B4C9A9A75849}" type="presOf" srcId="{82D57D14-82AF-41EC-BF6A-19359FF029C3}" destId="{A6EC4B43-91DF-4F4F-8680-5ED314F5CAB0}" srcOrd="0" destOrd="0" presId="urn:microsoft.com/office/officeart/2018/2/layout/IconCircleList"/>
    <dgm:cxn modelId="{2E41BE5A-C452-4BA6-B8D5-5AEE694B49FD}" type="presOf" srcId="{BBBB566B-9836-455A-9BE1-7B27E01B4FAB}" destId="{1F5C322B-CE7F-4959-8E48-2CADFCAE9072}" srcOrd="0" destOrd="0" presId="urn:microsoft.com/office/officeart/2018/2/layout/IconCircleList"/>
    <dgm:cxn modelId="{2BAB0F80-B363-49D7-A0A8-A9BAF78E9E08}" type="presOf" srcId="{5A04EEF3-9F78-4282-9CC7-E220B2DF110B}" destId="{BEDF3183-2A1A-40C1-9AE2-0FCCBB67D94B}" srcOrd="0" destOrd="0" presId="urn:microsoft.com/office/officeart/2018/2/layout/IconCircleList"/>
    <dgm:cxn modelId="{9ECA328E-40BB-4DD1-8A17-04C8AC8F056E}" type="presOf" srcId="{E54DE6EA-ABC3-4C41-AE64-7134A6573CE7}" destId="{D402579E-5357-454C-A325-2DACD33E307C}" srcOrd="0" destOrd="0" presId="urn:microsoft.com/office/officeart/2018/2/layout/IconCircleList"/>
    <dgm:cxn modelId="{8F5C5CB2-A7B1-4B91-9DEE-3509F1EA0942}" type="presOf" srcId="{ADDADC4E-6537-4173-B899-D8615D896C38}" destId="{2C8AA8C2-2539-40C2-B0B0-B2FA1BB3D48E}" srcOrd="0" destOrd="0" presId="urn:microsoft.com/office/officeart/2018/2/layout/IconCircleList"/>
    <dgm:cxn modelId="{B2A31ECA-0575-41DE-B5FC-0ACB3E749D9F}" type="presOf" srcId="{949C57C5-05A3-49CE-9529-235B0A53A9A3}" destId="{2F6F773E-EBFB-44E6-9FA9-D3CF7068C87B}" srcOrd="0" destOrd="0" presId="urn:microsoft.com/office/officeart/2018/2/layout/IconCircleList"/>
    <dgm:cxn modelId="{A22676D8-8C03-40E5-9350-7F355C85D135}" srcId="{82D57D14-82AF-41EC-BF6A-19359FF029C3}" destId="{E54DE6EA-ABC3-4C41-AE64-7134A6573CE7}" srcOrd="1" destOrd="0" parTransId="{954CB761-C13C-4C4D-B2C1-37139D61EECC}" sibTransId="{5A04EEF3-9F78-4282-9CC7-E220B2DF110B}"/>
    <dgm:cxn modelId="{63F9B3FC-8296-41EE-B400-3FCBCDDA626C}" srcId="{82D57D14-82AF-41EC-BF6A-19359FF029C3}" destId="{AB83736E-DD11-4EC7-8ABB-314351C3C328}" srcOrd="2" destOrd="0" parTransId="{CBDE7881-86C6-43E1-A8CD-4083C3627BF9}" sibTransId="{9BC01A64-A7D2-4FB6-BAC6-C1B2BFB5EFB2}"/>
    <dgm:cxn modelId="{995F0637-39E4-41E8-9259-1718063641F2}" type="presParOf" srcId="{A6EC4B43-91DF-4F4F-8680-5ED314F5CAB0}" destId="{6D02C6F7-0B17-4320-AE4C-F4F499DA21DE}" srcOrd="0" destOrd="0" presId="urn:microsoft.com/office/officeart/2018/2/layout/IconCircleList"/>
    <dgm:cxn modelId="{FEC60FD1-1C18-4B49-A927-D5360FF2E9D5}" type="presParOf" srcId="{6D02C6F7-0B17-4320-AE4C-F4F499DA21DE}" destId="{05C9EA22-09B9-4BC5-A548-468B53C3A288}" srcOrd="0" destOrd="0" presId="urn:microsoft.com/office/officeart/2018/2/layout/IconCircleList"/>
    <dgm:cxn modelId="{118824C0-91B3-4508-882B-EF485528F1B6}" type="presParOf" srcId="{05C9EA22-09B9-4BC5-A548-468B53C3A288}" destId="{6E8F9F1D-2430-4094-9992-996432BF5C3B}" srcOrd="0" destOrd="0" presId="urn:microsoft.com/office/officeart/2018/2/layout/IconCircleList"/>
    <dgm:cxn modelId="{6F54F3C5-0A23-491C-9174-F1DA2237CF6D}" type="presParOf" srcId="{05C9EA22-09B9-4BC5-A548-468B53C3A288}" destId="{8C85AD69-C3A4-40D0-BBE4-81EE17CFEC5C}" srcOrd="1" destOrd="0" presId="urn:microsoft.com/office/officeart/2018/2/layout/IconCircleList"/>
    <dgm:cxn modelId="{8B1E916B-CF1B-49BF-B1B8-9BC167AA0E5C}" type="presParOf" srcId="{05C9EA22-09B9-4BC5-A548-468B53C3A288}" destId="{9DAC18A3-F452-4EF0-BA71-6D0CEEA7980E}" srcOrd="2" destOrd="0" presId="urn:microsoft.com/office/officeart/2018/2/layout/IconCircleList"/>
    <dgm:cxn modelId="{2C72EB76-7D42-48CD-A8CA-9BB23A512AC0}" type="presParOf" srcId="{05C9EA22-09B9-4BC5-A548-468B53C3A288}" destId="{1F5C322B-CE7F-4959-8E48-2CADFCAE9072}" srcOrd="3" destOrd="0" presId="urn:microsoft.com/office/officeart/2018/2/layout/IconCircleList"/>
    <dgm:cxn modelId="{B061B9E6-AD07-4EE2-A559-3B6D92F1DD71}" type="presParOf" srcId="{6D02C6F7-0B17-4320-AE4C-F4F499DA21DE}" destId="{2C8AA8C2-2539-40C2-B0B0-B2FA1BB3D48E}" srcOrd="1" destOrd="0" presId="urn:microsoft.com/office/officeart/2018/2/layout/IconCircleList"/>
    <dgm:cxn modelId="{01FD93BB-C4EA-4B48-A587-4205BA36E9FE}" type="presParOf" srcId="{6D02C6F7-0B17-4320-AE4C-F4F499DA21DE}" destId="{9D32ECE9-134E-4C31-A15A-0C1AF5C1EECF}" srcOrd="2" destOrd="0" presId="urn:microsoft.com/office/officeart/2018/2/layout/IconCircleList"/>
    <dgm:cxn modelId="{FB322BDB-7B10-4CAF-B6A0-A118371E4ECA}" type="presParOf" srcId="{9D32ECE9-134E-4C31-A15A-0C1AF5C1EECF}" destId="{C5824AEA-F923-4FCC-A6C5-ED3AC35949A9}" srcOrd="0" destOrd="0" presId="urn:microsoft.com/office/officeart/2018/2/layout/IconCircleList"/>
    <dgm:cxn modelId="{57968C2B-2E0A-4AB5-B5CC-72C3C3559B15}" type="presParOf" srcId="{9D32ECE9-134E-4C31-A15A-0C1AF5C1EECF}" destId="{BB158F42-4D90-4D5B-B3AD-6642BF9038C0}" srcOrd="1" destOrd="0" presId="urn:microsoft.com/office/officeart/2018/2/layout/IconCircleList"/>
    <dgm:cxn modelId="{6B46E69E-394C-4433-A829-ECBFEC36016C}" type="presParOf" srcId="{9D32ECE9-134E-4C31-A15A-0C1AF5C1EECF}" destId="{1FC79CFB-7F61-4533-B7F1-CCE589D8928F}" srcOrd="2" destOrd="0" presId="urn:microsoft.com/office/officeart/2018/2/layout/IconCircleList"/>
    <dgm:cxn modelId="{B7EEE99E-721A-4EB5-9DC0-1DB7B5468882}" type="presParOf" srcId="{9D32ECE9-134E-4C31-A15A-0C1AF5C1EECF}" destId="{D402579E-5357-454C-A325-2DACD33E307C}" srcOrd="3" destOrd="0" presId="urn:microsoft.com/office/officeart/2018/2/layout/IconCircleList"/>
    <dgm:cxn modelId="{CED3E8D6-1387-4211-89FE-4B2B70ABB9DC}" type="presParOf" srcId="{6D02C6F7-0B17-4320-AE4C-F4F499DA21DE}" destId="{BEDF3183-2A1A-40C1-9AE2-0FCCBB67D94B}" srcOrd="3" destOrd="0" presId="urn:microsoft.com/office/officeart/2018/2/layout/IconCircleList"/>
    <dgm:cxn modelId="{C1AC8570-F6BE-40AF-B102-52F722C7C9FB}" type="presParOf" srcId="{6D02C6F7-0B17-4320-AE4C-F4F499DA21DE}" destId="{A3BC4BE0-F4FA-4B88-98C0-DB81FA9D6DE2}" srcOrd="4" destOrd="0" presId="urn:microsoft.com/office/officeart/2018/2/layout/IconCircleList"/>
    <dgm:cxn modelId="{71C51F56-7D83-4353-93EF-49B6126E46EB}" type="presParOf" srcId="{A3BC4BE0-F4FA-4B88-98C0-DB81FA9D6DE2}" destId="{4E818331-FF73-418C-A038-9E6919DC8314}" srcOrd="0" destOrd="0" presId="urn:microsoft.com/office/officeart/2018/2/layout/IconCircleList"/>
    <dgm:cxn modelId="{B449FF10-7D7E-499B-97C4-FF3F2E624FF4}" type="presParOf" srcId="{A3BC4BE0-F4FA-4B88-98C0-DB81FA9D6DE2}" destId="{6D5EAF33-9A02-4F9B-B8B6-90EEB17372CD}" srcOrd="1" destOrd="0" presId="urn:microsoft.com/office/officeart/2018/2/layout/IconCircleList"/>
    <dgm:cxn modelId="{11DD4ABD-DCBC-41E3-A4CB-532672BC7E52}" type="presParOf" srcId="{A3BC4BE0-F4FA-4B88-98C0-DB81FA9D6DE2}" destId="{2DD4C15E-6D79-4F57-BEB9-AC71AADA4336}" srcOrd="2" destOrd="0" presId="urn:microsoft.com/office/officeart/2018/2/layout/IconCircleList"/>
    <dgm:cxn modelId="{506033B0-5495-4816-95AE-03A5D0CAA9DC}" type="presParOf" srcId="{A3BC4BE0-F4FA-4B88-98C0-DB81FA9D6DE2}" destId="{76EC8671-D6E7-47CF-A417-99AF0655729A}" srcOrd="3" destOrd="0" presId="urn:microsoft.com/office/officeart/2018/2/layout/IconCircleList"/>
    <dgm:cxn modelId="{60473B60-8BCA-4E3D-AB87-7E80761B8799}" type="presParOf" srcId="{6D02C6F7-0B17-4320-AE4C-F4F499DA21DE}" destId="{8DA042DB-97B2-4335-A08B-46891A2378A7}" srcOrd="5" destOrd="0" presId="urn:microsoft.com/office/officeart/2018/2/layout/IconCircleList"/>
    <dgm:cxn modelId="{ACE852E9-E0A9-4502-87B7-51AB63FB147D}" type="presParOf" srcId="{6D02C6F7-0B17-4320-AE4C-F4F499DA21DE}" destId="{0242D50D-4428-48EF-8165-D4ADDB8D47EC}" srcOrd="6" destOrd="0" presId="urn:microsoft.com/office/officeart/2018/2/layout/IconCircleList"/>
    <dgm:cxn modelId="{1D3B216F-F67B-4E49-AE2D-8DEF09C33E80}" type="presParOf" srcId="{0242D50D-4428-48EF-8165-D4ADDB8D47EC}" destId="{117CC6AB-35FF-4B2C-9B85-2FD97F2F4F6A}" srcOrd="0" destOrd="0" presId="urn:microsoft.com/office/officeart/2018/2/layout/IconCircleList"/>
    <dgm:cxn modelId="{C4F862FE-DA9B-4DEA-A1FB-10A48E3B217B}" type="presParOf" srcId="{0242D50D-4428-48EF-8165-D4ADDB8D47EC}" destId="{7C875D92-CBA3-4AAB-8B28-147652C75934}" srcOrd="1" destOrd="0" presId="urn:microsoft.com/office/officeart/2018/2/layout/IconCircleList"/>
    <dgm:cxn modelId="{BC61DC9A-C4B6-414E-95C8-48D7BF95D648}" type="presParOf" srcId="{0242D50D-4428-48EF-8165-D4ADDB8D47EC}" destId="{5F14EB92-2C09-4076-8014-C35A18F085C1}" srcOrd="2" destOrd="0" presId="urn:microsoft.com/office/officeart/2018/2/layout/IconCircleList"/>
    <dgm:cxn modelId="{93F51737-9AA2-4EE9-B7B8-02A9CFA37B60}" type="presParOf" srcId="{0242D50D-4428-48EF-8165-D4ADDB8D47EC}" destId="{2F6F773E-EBFB-44E6-9FA9-D3CF7068C87B}" srcOrd="3" destOrd="0" presId="urn:microsoft.com/office/officeart/2018/2/layout/IconCircle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8F9F1D-2430-4094-9992-996432BF5C3B}">
      <dsp:nvSpPr>
        <dsp:cNvPr id="0" name=""/>
        <dsp:cNvSpPr/>
      </dsp:nvSpPr>
      <dsp:spPr>
        <a:xfrm>
          <a:off x="254559" y="37278"/>
          <a:ext cx="937358" cy="937358"/>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C85AD69-C3A4-40D0-BBE4-81EE17CFEC5C}">
      <dsp:nvSpPr>
        <dsp:cNvPr id="0" name=""/>
        <dsp:cNvSpPr/>
      </dsp:nvSpPr>
      <dsp:spPr>
        <a:xfrm>
          <a:off x="451404" y="234124"/>
          <a:ext cx="543667" cy="5436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5C322B-CE7F-4959-8E48-2CADFCAE9072}">
      <dsp:nvSpPr>
        <dsp:cNvPr id="0" name=""/>
        <dsp:cNvSpPr/>
      </dsp:nvSpPr>
      <dsp:spPr>
        <a:xfrm>
          <a:off x="1392779" y="37278"/>
          <a:ext cx="2209486" cy="9373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r>
            <a:rPr lang="en-GB" sz="1200" b="1" kern="1200"/>
            <a:t>Physical and Occupational therapy</a:t>
          </a:r>
          <a:r>
            <a:rPr lang="en-GB" sz="1200" kern="1200"/>
            <a:t>: provides a baseline and track progress throughout rehabilitation.  </a:t>
          </a:r>
          <a:endParaRPr lang="en-US" sz="1200" kern="1200"/>
        </a:p>
      </dsp:txBody>
      <dsp:txXfrm>
        <a:off x="1392779" y="37278"/>
        <a:ext cx="2209486" cy="937358"/>
      </dsp:txXfrm>
    </dsp:sp>
    <dsp:sp modelId="{C5824AEA-F923-4FCC-A6C5-ED3AC35949A9}">
      <dsp:nvSpPr>
        <dsp:cNvPr id="0" name=""/>
        <dsp:cNvSpPr/>
      </dsp:nvSpPr>
      <dsp:spPr>
        <a:xfrm>
          <a:off x="3987253" y="37278"/>
          <a:ext cx="937358" cy="937358"/>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158F42-4D90-4D5B-B3AD-6642BF9038C0}">
      <dsp:nvSpPr>
        <dsp:cNvPr id="0" name=""/>
        <dsp:cNvSpPr/>
      </dsp:nvSpPr>
      <dsp:spPr>
        <a:xfrm>
          <a:off x="4184098" y="234124"/>
          <a:ext cx="543667" cy="5436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402579E-5357-454C-A325-2DACD33E307C}">
      <dsp:nvSpPr>
        <dsp:cNvPr id="0" name=""/>
        <dsp:cNvSpPr/>
      </dsp:nvSpPr>
      <dsp:spPr>
        <a:xfrm>
          <a:off x="5125473" y="37278"/>
          <a:ext cx="2209486" cy="9373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r>
            <a:rPr lang="en-GB" sz="1200" b="1" kern="1200"/>
            <a:t>Vocational applications</a:t>
          </a:r>
          <a:r>
            <a:rPr lang="en-GB" sz="1200" kern="1200"/>
            <a:t>: measures prospective student’s ability to perform tasks similar to those they will find in their chosen field of study.  </a:t>
          </a:r>
          <a:endParaRPr lang="en-US" sz="1200" kern="1200"/>
        </a:p>
      </dsp:txBody>
      <dsp:txXfrm>
        <a:off x="5125473" y="37278"/>
        <a:ext cx="2209486" cy="937358"/>
      </dsp:txXfrm>
    </dsp:sp>
    <dsp:sp modelId="{4E818331-FF73-418C-A038-9E6919DC8314}">
      <dsp:nvSpPr>
        <dsp:cNvPr id="0" name=""/>
        <dsp:cNvSpPr/>
      </dsp:nvSpPr>
      <dsp:spPr>
        <a:xfrm>
          <a:off x="254559" y="1373885"/>
          <a:ext cx="937358" cy="937358"/>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D5EAF33-9A02-4F9B-B8B6-90EEB17372CD}">
      <dsp:nvSpPr>
        <dsp:cNvPr id="0" name=""/>
        <dsp:cNvSpPr/>
      </dsp:nvSpPr>
      <dsp:spPr>
        <a:xfrm>
          <a:off x="451404" y="1570731"/>
          <a:ext cx="543667" cy="54366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6EC8671-D6E7-47CF-A417-99AF0655729A}">
      <dsp:nvSpPr>
        <dsp:cNvPr id="0" name=""/>
        <dsp:cNvSpPr/>
      </dsp:nvSpPr>
      <dsp:spPr>
        <a:xfrm>
          <a:off x="1392779" y="1373885"/>
          <a:ext cx="2209486" cy="9373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r>
            <a:rPr lang="en-GB" sz="1200" b="1" kern="1200" dirty="0"/>
            <a:t>Pre-employment screening</a:t>
          </a:r>
          <a:r>
            <a:rPr lang="en-GB" sz="1200" kern="1200" dirty="0"/>
            <a:t>: to identify candidates with the necessary hand-eye coordination skills for jobs requiring high level of fine-motor skills. </a:t>
          </a:r>
          <a:endParaRPr lang="en-US" sz="1200" kern="1200" dirty="0"/>
        </a:p>
      </dsp:txBody>
      <dsp:txXfrm>
        <a:off x="1392779" y="1373885"/>
        <a:ext cx="2209486" cy="937358"/>
      </dsp:txXfrm>
    </dsp:sp>
    <dsp:sp modelId="{117CC6AB-35FF-4B2C-9B85-2FD97F2F4F6A}">
      <dsp:nvSpPr>
        <dsp:cNvPr id="0" name=""/>
        <dsp:cNvSpPr/>
      </dsp:nvSpPr>
      <dsp:spPr>
        <a:xfrm>
          <a:off x="3987253" y="1373885"/>
          <a:ext cx="937358" cy="937358"/>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875D92-CBA3-4AAB-8B28-147652C75934}">
      <dsp:nvSpPr>
        <dsp:cNvPr id="0" name=""/>
        <dsp:cNvSpPr/>
      </dsp:nvSpPr>
      <dsp:spPr>
        <a:xfrm>
          <a:off x="4184098" y="1570731"/>
          <a:ext cx="543667" cy="54366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F6F773E-EBFB-44E6-9FA9-D3CF7068C87B}">
      <dsp:nvSpPr>
        <dsp:cNvPr id="0" name=""/>
        <dsp:cNvSpPr/>
      </dsp:nvSpPr>
      <dsp:spPr>
        <a:xfrm>
          <a:off x="5125473" y="1373885"/>
          <a:ext cx="2209486" cy="9373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r>
            <a:rPr lang="en-GB" sz="1200" b="1" kern="1200"/>
            <a:t>Neurological, physiological and medical researchers</a:t>
          </a:r>
          <a:r>
            <a:rPr lang="en-GB" sz="1200" kern="1200"/>
            <a:t>: from identifying brain damage, diagnosing dyslexia, to furthering research studies.   </a:t>
          </a:r>
          <a:endParaRPr lang="en-US" sz="1200" kern="1200"/>
        </a:p>
      </dsp:txBody>
      <dsp:txXfrm>
        <a:off x="5125473" y="1373885"/>
        <a:ext cx="2209486" cy="937358"/>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png>
</file>

<file path=ppt/media/image13.jpeg>
</file>

<file path=ppt/media/image14.jpeg>
</file>

<file path=ppt/media/image15.jpe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gif>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sv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dictionary.cambridge.org/dictionary/english/dexterity"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prohealthcareproducts.com/blog/minnesota-dexterity-test-guide-and-instructions/"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prohealthcareproducts.com/blog/minnesota-dexterity-test-guide-and-instruction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prohealthcareproducts.com/blog/minnesota-dexterity-test-guide-and-instruction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prohealthcareproducts.com/blog/minnesota-dexterity-test-guide-and-instruction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prohealthcareproducts.com/blog/minnesota-dexterity-test-guide-and-instruction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75a680446e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75a680446e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07561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75a680446e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75a680446e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75a680446e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75a680446e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88938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75a680446e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75a680446e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75a680446e_2_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75a680446e_2_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62489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75a680446e_2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75a680446e_2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50" b="1" u="sng">
                <a:solidFill>
                  <a:schemeClr val="accent5"/>
                </a:solidFill>
                <a:hlinkClick r:id="rId3"/>
              </a:rPr>
              <a:t>https://dictionary.cambridge.org/dictionary/english/dexterity</a:t>
            </a:r>
            <a:r>
              <a:rPr lang="en-GB" sz="1350" b="1">
                <a:solidFill>
                  <a:srgbClr val="1D2A57"/>
                </a:solidFill>
              </a:rPr>
              <a:t>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63636"/>
              </a:lnSpc>
              <a:spcBef>
                <a:spcPts val="0"/>
              </a:spcBef>
              <a:spcAft>
                <a:spcPts val="0"/>
              </a:spcAft>
              <a:buNone/>
            </a:pPr>
            <a:r>
              <a:rPr lang="en-GB" sz="1050">
                <a:solidFill>
                  <a:srgbClr val="222222"/>
                </a:solidFill>
                <a:latin typeface="Roboto"/>
                <a:ea typeface="Roboto"/>
                <a:cs typeface="Roboto"/>
                <a:sym typeface="Roboto"/>
              </a:rPr>
              <a:t>These are the three features that play a role in dexterity testing:</a:t>
            </a:r>
            <a:endParaRPr sz="1050">
              <a:solidFill>
                <a:srgbClr val="222222"/>
              </a:solidFill>
              <a:latin typeface="Roboto"/>
              <a:ea typeface="Roboto"/>
              <a:cs typeface="Roboto"/>
              <a:sym typeface="Roboto"/>
            </a:endParaRPr>
          </a:p>
          <a:p>
            <a:pPr marL="647700" lvl="0" indent="-301625" algn="l" rtl="0">
              <a:lnSpc>
                <a:spcPct val="115000"/>
              </a:lnSpc>
              <a:spcBef>
                <a:spcPts val="1500"/>
              </a:spcBef>
              <a:spcAft>
                <a:spcPts val="0"/>
              </a:spcAft>
              <a:buClr>
                <a:srgbClr val="222222"/>
              </a:buClr>
              <a:buSzPts val="1150"/>
              <a:buFont typeface="Roboto"/>
              <a:buAutoNum type="arabicPeriod"/>
            </a:pPr>
            <a:r>
              <a:rPr lang="en-GB" sz="1050">
                <a:solidFill>
                  <a:srgbClr val="222222"/>
                </a:solidFill>
                <a:latin typeface="Roboto"/>
                <a:ea typeface="Roboto"/>
                <a:cs typeface="Roboto"/>
                <a:sym typeface="Roboto"/>
              </a:rPr>
              <a:t>The precision of the movement </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AutoNum type="arabicPeriod"/>
            </a:pPr>
            <a:r>
              <a:rPr lang="en-GB" sz="1050">
                <a:solidFill>
                  <a:srgbClr val="222222"/>
                </a:solidFill>
                <a:latin typeface="Roboto"/>
                <a:ea typeface="Roboto"/>
                <a:cs typeface="Roboto"/>
                <a:sym typeface="Roboto"/>
              </a:rPr>
              <a:t>Defining the beginning and end points of the movement</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AutoNum type="arabicPeriod"/>
            </a:pPr>
            <a:r>
              <a:rPr lang="en-GB" sz="1050">
                <a:solidFill>
                  <a:srgbClr val="222222"/>
                </a:solidFill>
                <a:latin typeface="Roboto"/>
                <a:ea typeface="Roboto"/>
                <a:cs typeface="Roboto"/>
                <a:sym typeface="Roboto"/>
              </a:rPr>
              <a:t>The stability of the environment</a:t>
            </a:r>
            <a:endParaRPr sz="1050">
              <a:solidFill>
                <a:srgbClr val="222222"/>
              </a:solidFill>
              <a:latin typeface="Roboto"/>
              <a:ea typeface="Roboto"/>
              <a:cs typeface="Roboto"/>
              <a:sym typeface="Roboto"/>
            </a:endParaRPr>
          </a:p>
          <a:p>
            <a:pPr marL="0" lvl="0" indent="0" algn="l" rtl="0">
              <a:spcBef>
                <a:spcPts val="3000"/>
              </a:spcBef>
              <a:spcAft>
                <a:spcPts val="0"/>
              </a:spcAft>
              <a:buNone/>
            </a:pPr>
            <a:r>
              <a:rPr lang="en-GB" u="sng">
                <a:solidFill>
                  <a:schemeClr val="hlink"/>
                </a:solidFill>
                <a:hlinkClick r:id="rId4"/>
              </a:rPr>
              <a:t>https://www.prohealthcareproducts.com/blog/minnesota-dexterity-test-guide-and-instructions/</a:t>
            </a:r>
            <a:r>
              <a:rPr lang="en-GB"/>
              <a: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75a680446e_2_7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75a680446e_2_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700"/>
              </a:spcBef>
              <a:spcAft>
                <a:spcPts val="0"/>
              </a:spcAft>
              <a:buNone/>
            </a:pPr>
            <a:r>
              <a:rPr lang="en-GB"/>
              <a:t>•</a:t>
            </a:r>
            <a:r>
              <a:rPr lang="en-GB">
                <a:latin typeface="Calibri"/>
                <a:ea typeface="Calibri"/>
                <a:cs typeface="Calibri"/>
                <a:sym typeface="Calibri"/>
              </a:rPr>
              <a:t>Complete Minnesota Dexterity Test (CMDT)</a:t>
            </a:r>
            <a:endParaRPr>
              <a:latin typeface="Calibri"/>
              <a:ea typeface="Calibri"/>
              <a:cs typeface="Calibri"/>
              <a:sym typeface="Calibri"/>
            </a:endParaRPr>
          </a:p>
          <a:p>
            <a:pPr marL="0" lvl="0" indent="0" algn="l" rtl="0">
              <a:lnSpc>
                <a:spcPct val="115000"/>
              </a:lnSpc>
              <a:spcBef>
                <a:spcPts val="700"/>
              </a:spcBef>
              <a:spcAft>
                <a:spcPts val="0"/>
              </a:spcAft>
              <a:buNone/>
            </a:pPr>
            <a:r>
              <a:rPr lang="en-GB"/>
              <a:t>•</a:t>
            </a:r>
            <a:r>
              <a:rPr lang="en-GB">
                <a:latin typeface="Calibri"/>
                <a:ea typeface="Calibri"/>
                <a:cs typeface="Calibri"/>
                <a:sym typeface="Calibri"/>
              </a:rPr>
              <a:t>Box and Block Test</a:t>
            </a:r>
            <a:endParaRPr>
              <a:latin typeface="Calibri"/>
              <a:ea typeface="Calibri"/>
              <a:cs typeface="Calibri"/>
              <a:sym typeface="Calibri"/>
            </a:endParaRPr>
          </a:p>
          <a:p>
            <a:pPr marL="0" lvl="0" indent="0" algn="l" rtl="0">
              <a:lnSpc>
                <a:spcPct val="115000"/>
              </a:lnSpc>
              <a:spcBef>
                <a:spcPts val="700"/>
              </a:spcBef>
              <a:spcAft>
                <a:spcPts val="0"/>
              </a:spcAft>
              <a:buNone/>
            </a:pPr>
            <a:r>
              <a:rPr lang="en-GB"/>
              <a:t>•</a:t>
            </a:r>
            <a:r>
              <a:rPr lang="en-GB">
                <a:latin typeface="Calibri"/>
                <a:ea typeface="Calibri"/>
                <a:cs typeface="Calibri"/>
                <a:sym typeface="Calibri"/>
              </a:rPr>
              <a:t>Purdue Pegboard Test</a:t>
            </a:r>
            <a:endParaRPr>
              <a:latin typeface="Calibri"/>
              <a:ea typeface="Calibri"/>
              <a:cs typeface="Calibri"/>
              <a:sym typeface="Calibri"/>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75a680446e_2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75a680446e_2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700"/>
              </a:spcBef>
              <a:spcAft>
                <a:spcPts val="0"/>
              </a:spcAft>
              <a:buNone/>
            </a:pPr>
            <a:r>
              <a:rPr lang="en-GB"/>
              <a:t>•</a:t>
            </a:r>
            <a:r>
              <a:rPr lang="en-GB">
                <a:latin typeface="Calibri"/>
                <a:ea typeface="Calibri"/>
                <a:cs typeface="Calibri"/>
                <a:sym typeface="Calibri"/>
              </a:rPr>
              <a:t>Complete Minnesota Dexterity Test (CMDT)</a:t>
            </a:r>
            <a:endParaRPr>
              <a:latin typeface="Calibri"/>
              <a:ea typeface="Calibri"/>
              <a:cs typeface="Calibri"/>
              <a:sym typeface="Calibri"/>
            </a:endParaRPr>
          </a:p>
          <a:p>
            <a:pPr marL="0" lvl="0" indent="0" algn="l" rtl="0">
              <a:lnSpc>
                <a:spcPct val="163636"/>
              </a:lnSpc>
              <a:spcBef>
                <a:spcPts val="0"/>
              </a:spcBef>
              <a:spcAft>
                <a:spcPts val="0"/>
              </a:spcAft>
              <a:buNone/>
            </a:pPr>
            <a:r>
              <a:rPr lang="en-GB" sz="1050">
                <a:solidFill>
                  <a:srgbClr val="222222"/>
                </a:solidFill>
                <a:latin typeface="Roboto"/>
                <a:ea typeface="Roboto"/>
                <a:cs typeface="Roboto"/>
                <a:sym typeface="Roboto"/>
              </a:rPr>
              <a:t>The Minnesota Manual Dexterity test is simple but effective for evaluating rapid eye-hand-finger movement as well as arm-hand movement and gross motor skills. When measuring gross motor skills: precision of movement is not as important as the successful execution of the skill. </a:t>
            </a:r>
            <a:endParaRPr sz="1050">
              <a:solidFill>
                <a:srgbClr val="222222"/>
              </a:solidFill>
              <a:latin typeface="Roboto"/>
              <a:ea typeface="Roboto"/>
              <a:cs typeface="Roboto"/>
              <a:sym typeface="Roboto"/>
            </a:endParaRPr>
          </a:p>
          <a:p>
            <a:pPr marL="0" lvl="0" indent="0" algn="l" rtl="0">
              <a:lnSpc>
                <a:spcPct val="163636"/>
              </a:lnSpc>
              <a:spcBef>
                <a:spcPts val="1500"/>
              </a:spcBef>
              <a:spcAft>
                <a:spcPts val="0"/>
              </a:spcAft>
              <a:buNone/>
            </a:pPr>
            <a:r>
              <a:rPr lang="en-GB" sz="1050">
                <a:solidFill>
                  <a:srgbClr val="222222"/>
                </a:solidFill>
                <a:latin typeface="Roboto"/>
                <a:ea typeface="Roboto"/>
                <a:cs typeface="Roboto"/>
                <a:sym typeface="Roboto"/>
              </a:rPr>
              <a:t>The Minnesota Dexterity test is able to be used in diverse settings from rehabilitation to workplace testing making it one of the most popular dexterity tests available on the market. The Minnesota Dexterity test can be used to evaluate a single person or a group if necessary.</a:t>
            </a:r>
            <a:endParaRPr sz="1050">
              <a:solidFill>
                <a:srgbClr val="222222"/>
              </a:solidFill>
              <a:latin typeface="Roboto"/>
              <a:ea typeface="Roboto"/>
              <a:cs typeface="Roboto"/>
              <a:sym typeface="Roboto"/>
            </a:endParaRPr>
          </a:p>
          <a:p>
            <a:pPr marL="0" lvl="0" indent="0" algn="l" rtl="0">
              <a:lnSpc>
                <a:spcPct val="163636"/>
              </a:lnSpc>
              <a:spcBef>
                <a:spcPts val="1500"/>
              </a:spcBef>
              <a:spcAft>
                <a:spcPts val="0"/>
              </a:spcAft>
              <a:buNone/>
            </a:pPr>
            <a:r>
              <a:rPr lang="en-GB" sz="1050" u="sng">
                <a:solidFill>
                  <a:schemeClr val="hlink"/>
                </a:solidFill>
                <a:latin typeface="Roboto"/>
                <a:ea typeface="Roboto"/>
                <a:cs typeface="Roboto"/>
                <a:sym typeface="Roboto"/>
                <a:hlinkClick r:id="rId3"/>
              </a:rPr>
              <a:t>https://www.prohealthcareproducts.com/blog/minnesota-dexterity-test-guide-and-instructions/</a:t>
            </a:r>
            <a:r>
              <a:rPr lang="en-GB" sz="1050">
                <a:solidFill>
                  <a:srgbClr val="222222"/>
                </a:solidFill>
                <a:latin typeface="Roboto"/>
                <a:ea typeface="Roboto"/>
                <a:cs typeface="Roboto"/>
                <a:sym typeface="Roboto"/>
              </a:rPr>
              <a:t> </a:t>
            </a:r>
            <a:endParaRPr sz="1050">
              <a:solidFill>
                <a:srgbClr val="222222"/>
              </a:solidFill>
              <a:latin typeface="Roboto"/>
              <a:ea typeface="Roboto"/>
              <a:cs typeface="Roboto"/>
              <a:sym typeface="Roboto"/>
            </a:endParaRPr>
          </a:p>
          <a:p>
            <a:pPr marL="0" lvl="0" indent="0" algn="l" rtl="0">
              <a:lnSpc>
                <a:spcPct val="115000"/>
              </a:lnSpc>
              <a:spcBef>
                <a:spcPts val="1500"/>
              </a:spcBef>
              <a:spcAft>
                <a:spcPts val="0"/>
              </a:spcAft>
              <a:buNone/>
            </a:pPr>
            <a:endParaRPr>
              <a:latin typeface="Calibri"/>
              <a:ea typeface="Calibri"/>
              <a:cs typeface="Calibri"/>
              <a:sym typeface="Calibri"/>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75a680446e_2_8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75a680446e_2_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63636"/>
              </a:lnSpc>
              <a:spcBef>
                <a:spcPts val="0"/>
              </a:spcBef>
              <a:spcAft>
                <a:spcPts val="0"/>
              </a:spcAft>
              <a:buNone/>
            </a:pPr>
            <a:r>
              <a:rPr lang="en-GB" sz="1050" b="1">
                <a:solidFill>
                  <a:srgbClr val="222222"/>
                </a:solidFill>
                <a:latin typeface="Roboto"/>
                <a:ea typeface="Roboto"/>
                <a:cs typeface="Roboto"/>
                <a:sym typeface="Roboto"/>
              </a:rPr>
              <a:t>How to put the Minnesota Manual Dexterity Test into Starting Position:</a:t>
            </a:r>
            <a:r>
              <a:rPr lang="en-GB" sz="1050">
                <a:solidFill>
                  <a:srgbClr val="222222"/>
                </a:solidFill>
                <a:latin typeface="Roboto"/>
                <a:ea typeface="Roboto"/>
                <a:cs typeface="Roboto"/>
                <a:sym typeface="Roboto"/>
              </a:rPr>
              <a:t> Place the testing board on the table about 10 inches from the edge. There are holes in the board for disks. Insert each disk and then lift the board upwards which will allow the disks come through the holes, but remain in straight rows and columns on the table. Now the practitioner will place the testing board in front of the disks on the table. Keep the board about 1 inch from the edge of the table closest to the subject. This is will be starting position. A stop watch is needed in order to time the test.</a:t>
            </a:r>
            <a:endParaRPr sz="1050">
              <a:solidFill>
                <a:srgbClr val="222222"/>
              </a:solidFill>
              <a:latin typeface="Roboto"/>
              <a:ea typeface="Roboto"/>
              <a:cs typeface="Roboto"/>
              <a:sym typeface="Roboto"/>
            </a:endParaRPr>
          </a:p>
          <a:p>
            <a:pPr marL="0" lvl="0" indent="0" algn="l" rtl="0">
              <a:lnSpc>
                <a:spcPct val="163636"/>
              </a:lnSpc>
              <a:spcBef>
                <a:spcPts val="1500"/>
              </a:spcBef>
              <a:spcAft>
                <a:spcPts val="1500"/>
              </a:spcAft>
              <a:buNone/>
            </a:pPr>
            <a:r>
              <a:rPr lang="en-GB" sz="1050" u="sng">
                <a:solidFill>
                  <a:schemeClr val="hlink"/>
                </a:solidFill>
                <a:latin typeface="Roboto"/>
                <a:ea typeface="Roboto"/>
                <a:cs typeface="Roboto"/>
                <a:sym typeface="Roboto"/>
                <a:hlinkClick r:id="rId3"/>
              </a:rPr>
              <a:t>https://www.prohealthcareproducts.com/blog/minnesota-dexterity-test-guide-and-instructions/</a:t>
            </a:r>
            <a:r>
              <a:rPr lang="en-GB" sz="1050">
                <a:solidFill>
                  <a:srgbClr val="222222"/>
                </a:solidFill>
                <a:latin typeface="Roboto"/>
                <a:ea typeface="Roboto"/>
                <a:cs typeface="Roboto"/>
                <a:sym typeface="Roboto"/>
              </a:rPr>
              <a:t> </a:t>
            </a:r>
            <a:endParaRPr sz="1050">
              <a:solidFill>
                <a:srgbClr val="222222"/>
              </a:solidFill>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75a680446e_2_8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75a680446e_2_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63636"/>
              </a:lnSpc>
              <a:spcBef>
                <a:spcPts val="0"/>
              </a:spcBef>
              <a:spcAft>
                <a:spcPts val="0"/>
              </a:spcAft>
              <a:buNone/>
            </a:pPr>
            <a:r>
              <a:rPr lang="en-GB" sz="1050" b="1">
                <a:solidFill>
                  <a:srgbClr val="222222"/>
                </a:solidFill>
                <a:latin typeface="Roboto"/>
                <a:ea typeface="Roboto"/>
                <a:cs typeface="Roboto"/>
                <a:sym typeface="Roboto"/>
              </a:rPr>
              <a:t>For Turning test:</a:t>
            </a:r>
            <a:r>
              <a:rPr lang="en-GB" sz="1050">
                <a:solidFill>
                  <a:srgbClr val="222222"/>
                </a:solidFill>
                <a:latin typeface="Roboto"/>
                <a:ea typeface="Roboto"/>
                <a:cs typeface="Roboto"/>
                <a:sym typeface="Roboto"/>
              </a:rPr>
              <a:t> This test is used to determine the speed in which a subject can pick up disks with one hand and turn them with the other hand before replacing the disks into holes of the testing board.</a:t>
            </a:r>
            <a:endParaRPr sz="1050">
              <a:solidFill>
                <a:srgbClr val="222222"/>
              </a:solidFill>
              <a:latin typeface="Roboto"/>
              <a:ea typeface="Roboto"/>
              <a:cs typeface="Roboto"/>
              <a:sym typeface="Roboto"/>
            </a:endParaRPr>
          </a:p>
          <a:p>
            <a:pPr marL="647700" lvl="0" indent="-301625" algn="l" rtl="0">
              <a:lnSpc>
                <a:spcPct val="115000"/>
              </a:lnSpc>
              <a:spcBef>
                <a:spcPts val="1500"/>
              </a:spcBef>
              <a:spcAft>
                <a:spcPts val="0"/>
              </a:spcAft>
              <a:buClr>
                <a:srgbClr val="222222"/>
              </a:buClr>
              <a:buSzPts val="1150"/>
              <a:buFont typeface="Roboto"/>
              <a:buAutoNum type="arabicPeriod"/>
            </a:pPr>
            <a:r>
              <a:rPr lang="en-GB" sz="1050">
                <a:solidFill>
                  <a:srgbClr val="222222"/>
                </a:solidFill>
                <a:latin typeface="Roboto"/>
                <a:ea typeface="Roboto"/>
                <a:cs typeface="Roboto"/>
                <a:sym typeface="Roboto"/>
              </a:rPr>
              <a:t>Pick up disk form upper right-hand corner with left hand</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AutoNum type="arabicPeriod"/>
            </a:pPr>
            <a:r>
              <a:rPr lang="en-GB" sz="1050">
                <a:solidFill>
                  <a:srgbClr val="222222"/>
                </a:solidFill>
                <a:latin typeface="Roboto"/>
                <a:ea typeface="Roboto"/>
                <a:cs typeface="Roboto"/>
                <a:sym typeface="Roboto"/>
              </a:rPr>
              <a:t>Turn disk over while passing it to the right hand and return it into the original hole with bottom side facing up. Continue in that row moving to the left</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AutoNum type="arabicPeriod"/>
            </a:pPr>
            <a:r>
              <a:rPr lang="en-GB" sz="1050">
                <a:solidFill>
                  <a:srgbClr val="222222"/>
                </a:solidFill>
                <a:latin typeface="Roboto"/>
                <a:ea typeface="Roboto"/>
                <a:cs typeface="Roboto"/>
                <a:sym typeface="Roboto"/>
              </a:rPr>
              <a:t>Repeat this action for the second row moving towards the right</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AutoNum type="arabicPeriod"/>
            </a:pPr>
            <a:r>
              <a:rPr lang="en-GB" sz="1050">
                <a:solidFill>
                  <a:srgbClr val="222222"/>
                </a:solidFill>
                <a:latin typeface="Roboto"/>
                <a:ea typeface="Roboto"/>
                <a:cs typeface="Roboto"/>
                <a:sym typeface="Roboto"/>
              </a:rPr>
              <a:t>Move right to left along board for third row (same as first row) and finally, left to right for fourth row (same as second row)</a:t>
            </a:r>
            <a:endParaRPr sz="1050">
              <a:solidFill>
                <a:srgbClr val="222222"/>
              </a:solidFill>
              <a:latin typeface="Roboto"/>
              <a:ea typeface="Roboto"/>
              <a:cs typeface="Roboto"/>
              <a:sym typeface="Roboto"/>
            </a:endParaRPr>
          </a:p>
          <a:p>
            <a:pPr marL="0" lvl="0" indent="0" algn="l" rtl="0">
              <a:lnSpc>
                <a:spcPct val="115000"/>
              </a:lnSpc>
              <a:spcBef>
                <a:spcPts val="3000"/>
              </a:spcBef>
              <a:spcAft>
                <a:spcPts val="3000"/>
              </a:spcAft>
              <a:buNone/>
            </a:pPr>
            <a:r>
              <a:rPr lang="en-GB" sz="1050" b="1" u="sng">
                <a:solidFill>
                  <a:schemeClr val="hlink"/>
                </a:solidFill>
                <a:latin typeface="Roboto"/>
                <a:ea typeface="Roboto"/>
                <a:cs typeface="Roboto"/>
                <a:sym typeface="Roboto"/>
                <a:hlinkClick r:id="rId3"/>
              </a:rPr>
              <a:t>https://www.prohealthcareproducts.com/blog/minnesota-dexterity-test-guide-and-instructions/</a:t>
            </a:r>
            <a:r>
              <a:rPr lang="en-GB" sz="1050" b="1">
                <a:solidFill>
                  <a:srgbClr val="222222"/>
                </a:solidFill>
                <a:latin typeface="Roboto"/>
                <a:ea typeface="Roboto"/>
                <a:cs typeface="Roboto"/>
                <a:sym typeface="Roboto"/>
              </a:rPr>
              <a:t> </a:t>
            </a:r>
            <a:endParaRPr sz="1050" b="1">
              <a:solidFill>
                <a:srgbClr val="222222"/>
              </a:solidFill>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75a680446e_2_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75a680446e_2_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63636"/>
              </a:lnSpc>
              <a:spcBef>
                <a:spcPts val="0"/>
              </a:spcBef>
              <a:spcAft>
                <a:spcPts val="0"/>
              </a:spcAft>
              <a:buNone/>
            </a:pPr>
            <a:r>
              <a:rPr lang="en-GB" sz="1050" b="1">
                <a:solidFill>
                  <a:srgbClr val="222222"/>
                </a:solidFill>
                <a:latin typeface="Roboto"/>
                <a:ea typeface="Roboto"/>
                <a:cs typeface="Roboto"/>
                <a:sym typeface="Roboto"/>
              </a:rPr>
              <a:t>For Placing test:</a:t>
            </a:r>
            <a:r>
              <a:rPr lang="en-GB" sz="1050">
                <a:solidFill>
                  <a:srgbClr val="222222"/>
                </a:solidFill>
                <a:latin typeface="Roboto"/>
                <a:ea typeface="Roboto"/>
                <a:cs typeface="Roboto"/>
                <a:sym typeface="Roboto"/>
              </a:rPr>
              <a:t> This test is used to evaluate the speed a subject can put the disks from the top board into bottom board using their dominant hand.</a:t>
            </a:r>
            <a:endParaRPr sz="1050">
              <a:solidFill>
                <a:srgbClr val="222222"/>
              </a:solidFill>
              <a:latin typeface="Roboto"/>
              <a:ea typeface="Roboto"/>
              <a:cs typeface="Roboto"/>
              <a:sym typeface="Roboto"/>
            </a:endParaRPr>
          </a:p>
          <a:p>
            <a:pPr marL="647700" lvl="0" indent="-301625" algn="l" rtl="0">
              <a:lnSpc>
                <a:spcPct val="115000"/>
              </a:lnSpc>
              <a:spcBef>
                <a:spcPts val="1500"/>
              </a:spcBef>
              <a:spcAft>
                <a:spcPts val="0"/>
              </a:spcAft>
              <a:buClr>
                <a:srgbClr val="222222"/>
              </a:buClr>
              <a:buSzPts val="1150"/>
              <a:buFont typeface="Roboto"/>
              <a:buAutoNum type="arabicPeriod"/>
            </a:pPr>
            <a:r>
              <a:rPr lang="en-GB" sz="1050">
                <a:solidFill>
                  <a:srgbClr val="222222"/>
                </a:solidFill>
                <a:latin typeface="Roboto"/>
                <a:ea typeface="Roboto"/>
                <a:cs typeface="Roboto"/>
                <a:sym typeface="Roboto"/>
              </a:rPr>
              <a:t>Start on right side of test board</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AutoNum type="arabicPeriod"/>
            </a:pPr>
            <a:r>
              <a:rPr lang="en-GB" sz="1050">
                <a:solidFill>
                  <a:srgbClr val="222222"/>
                </a:solidFill>
                <a:latin typeface="Roboto"/>
                <a:ea typeface="Roboto"/>
                <a:cs typeface="Roboto"/>
                <a:sym typeface="Roboto"/>
              </a:rPr>
              <a:t>Pick up bottom disk and insert it into top hole of board</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AutoNum type="arabicPeriod"/>
            </a:pPr>
            <a:r>
              <a:rPr lang="en-GB" sz="1050">
                <a:solidFill>
                  <a:srgbClr val="222222"/>
                </a:solidFill>
                <a:latin typeface="Roboto"/>
                <a:ea typeface="Roboto"/>
                <a:cs typeface="Roboto"/>
                <a:sym typeface="Roboto"/>
              </a:rPr>
              <a:t>Follow with next disk above empty hole on the top board, placing it in the hole below the disk in the bottom board</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AutoNum type="arabicPeriod"/>
            </a:pPr>
            <a:r>
              <a:rPr lang="en-GB" sz="1050">
                <a:solidFill>
                  <a:srgbClr val="222222"/>
                </a:solidFill>
                <a:latin typeface="Roboto"/>
                <a:ea typeface="Roboto"/>
                <a:cs typeface="Roboto"/>
                <a:sym typeface="Roboto"/>
              </a:rPr>
              <a:t>Continue pattern in the right column</a:t>
            </a:r>
            <a:endParaRPr sz="1050">
              <a:solidFill>
                <a:srgbClr val="222222"/>
              </a:solidFill>
              <a:latin typeface="Roboto"/>
              <a:ea typeface="Roboto"/>
              <a:cs typeface="Roboto"/>
              <a:sym typeface="Roboto"/>
            </a:endParaRPr>
          </a:p>
          <a:p>
            <a:pPr marL="0" lvl="0" indent="0" algn="l" rtl="0">
              <a:lnSpc>
                <a:spcPct val="115000"/>
              </a:lnSpc>
              <a:spcBef>
                <a:spcPts val="3000"/>
              </a:spcBef>
              <a:spcAft>
                <a:spcPts val="3000"/>
              </a:spcAft>
              <a:buNone/>
            </a:pPr>
            <a:r>
              <a:rPr lang="en-GB" sz="1050" u="sng">
                <a:solidFill>
                  <a:schemeClr val="hlink"/>
                </a:solidFill>
                <a:latin typeface="Roboto"/>
                <a:ea typeface="Roboto"/>
                <a:cs typeface="Roboto"/>
                <a:sym typeface="Roboto"/>
                <a:hlinkClick r:id="rId3"/>
              </a:rPr>
              <a:t>https://www.prohealthcareproducts.com/blog/minnesota-dexterity-test-guide-and-instructions/</a:t>
            </a:r>
            <a:r>
              <a:rPr lang="en-GB" sz="1050">
                <a:solidFill>
                  <a:srgbClr val="222222"/>
                </a:solidFill>
                <a:latin typeface="Roboto"/>
                <a:ea typeface="Roboto"/>
                <a:cs typeface="Roboto"/>
                <a:sym typeface="Roboto"/>
              </a:rPr>
              <a:t> </a:t>
            </a:r>
            <a:endParaRPr sz="1050">
              <a:solidFill>
                <a:srgbClr val="222222"/>
              </a:solidFill>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75a680446e_2_8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75a680446e_2_8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647700" lvl="0" indent="-301625" algn="l" rtl="0">
              <a:lnSpc>
                <a:spcPct val="115000"/>
              </a:lnSpc>
              <a:spcBef>
                <a:spcPts val="0"/>
              </a:spcBef>
              <a:spcAft>
                <a:spcPts val="0"/>
              </a:spcAft>
              <a:buClr>
                <a:srgbClr val="222222"/>
              </a:buClr>
              <a:buSzPts val="1150"/>
              <a:buFont typeface="Roboto"/>
              <a:buChar char="●"/>
            </a:pPr>
            <a:r>
              <a:rPr lang="en-GB" sz="1050" b="1">
                <a:solidFill>
                  <a:srgbClr val="222222"/>
                </a:solidFill>
                <a:latin typeface="Roboto"/>
                <a:ea typeface="Roboto"/>
                <a:cs typeface="Roboto"/>
                <a:sym typeface="Roboto"/>
              </a:rPr>
              <a:t>Physical Therapy:</a:t>
            </a:r>
            <a:r>
              <a:rPr lang="en-GB" sz="1050">
                <a:solidFill>
                  <a:srgbClr val="222222"/>
                </a:solidFill>
                <a:latin typeface="Roboto"/>
                <a:ea typeface="Roboto"/>
                <a:cs typeface="Roboto"/>
                <a:sym typeface="Roboto"/>
              </a:rPr>
              <a:t> When a patient suffers an injury to the hand or wrist or suffers from a condition like carpal tunnel, a dexterity test can be useful to provide a baseline and track progress throughout their physical therapy rehabilitation.</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Char char="●"/>
            </a:pPr>
            <a:r>
              <a:rPr lang="en-GB" sz="1050" b="1">
                <a:solidFill>
                  <a:srgbClr val="222222"/>
                </a:solidFill>
                <a:latin typeface="Roboto"/>
                <a:ea typeface="Roboto"/>
                <a:cs typeface="Roboto"/>
                <a:sym typeface="Roboto"/>
              </a:rPr>
              <a:t>Occupational Therapy:</a:t>
            </a:r>
            <a:r>
              <a:rPr lang="en-GB" sz="1050">
                <a:solidFill>
                  <a:srgbClr val="222222"/>
                </a:solidFill>
                <a:latin typeface="Roboto"/>
                <a:ea typeface="Roboto"/>
                <a:cs typeface="Roboto"/>
                <a:sym typeface="Roboto"/>
              </a:rPr>
              <a:t> When a person suffers from tendon injury in the hand it can affect their ability to flex or extend the hand and fingers. In addition to pain as a result of the injury it can create complications for the patient making it difficult to complete life tasks such as bathing, dressing, grooming, eating, using the bathroom in addition to making it difficult to perform work responsibilities.</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Char char="●"/>
            </a:pPr>
            <a:r>
              <a:rPr lang="en-GB" sz="1050" b="1">
                <a:solidFill>
                  <a:srgbClr val="222222"/>
                </a:solidFill>
                <a:latin typeface="Roboto"/>
                <a:ea typeface="Roboto"/>
                <a:cs typeface="Roboto"/>
                <a:sym typeface="Roboto"/>
              </a:rPr>
              <a:t>Vocational Application:</a:t>
            </a:r>
            <a:r>
              <a:rPr lang="en-GB" sz="1050">
                <a:solidFill>
                  <a:srgbClr val="222222"/>
                </a:solidFill>
                <a:latin typeface="Roboto"/>
                <a:ea typeface="Roboto"/>
                <a:cs typeface="Roboto"/>
                <a:sym typeface="Roboto"/>
              </a:rPr>
              <a:t> Vocational assessments can use dexterity testing as one way to measure a prospective student’s ability and aptitude when it comes to tasks similar to those they will find in the workplace of their chosen field of vocational study.</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Char char="●"/>
            </a:pPr>
            <a:r>
              <a:rPr lang="en-GB" sz="1050" b="1">
                <a:solidFill>
                  <a:srgbClr val="222222"/>
                </a:solidFill>
                <a:latin typeface="Roboto"/>
                <a:ea typeface="Roboto"/>
                <a:cs typeface="Roboto"/>
                <a:sym typeface="Roboto"/>
              </a:rPr>
              <a:t>Pre-Employment Screening:</a:t>
            </a:r>
            <a:r>
              <a:rPr lang="en-GB" sz="1050">
                <a:solidFill>
                  <a:srgbClr val="222222"/>
                </a:solidFill>
                <a:latin typeface="Roboto"/>
                <a:ea typeface="Roboto"/>
                <a:cs typeface="Roboto"/>
                <a:sym typeface="Roboto"/>
              </a:rPr>
              <a:t> Jobs that require a high level of fine-motor skill such as sewing or manufacturing jobs may use dexterity testing as part of their pre-employment screening process in order to identify candidates with the necessary hand-eye coordination skills.</a:t>
            </a:r>
            <a:endParaRPr sz="1050">
              <a:solidFill>
                <a:srgbClr val="222222"/>
              </a:solidFill>
              <a:latin typeface="Roboto"/>
              <a:ea typeface="Roboto"/>
              <a:cs typeface="Roboto"/>
              <a:sym typeface="Roboto"/>
            </a:endParaRPr>
          </a:p>
          <a:p>
            <a:pPr marL="647700" lvl="0" indent="-301625" algn="l" rtl="0">
              <a:lnSpc>
                <a:spcPct val="115000"/>
              </a:lnSpc>
              <a:spcBef>
                <a:spcPts val="0"/>
              </a:spcBef>
              <a:spcAft>
                <a:spcPts val="0"/>
              </a:spcAft>
              <a:buClr>
                <a:srgbClr val="222222"/>
              </a:buClr>
              <a:buSzPts val="1150"/>
              <a:buFont typeface="Roboto"/>
              <a:buChar char="●"/>
            </a:pPr>
            <a:r>
              <a:rPr lang="en-GB" sz="1050" b="1">
                <a:solidFill>
                  <a:srgbClr val="222222"/>
                </a:solidFill>
                <a:latin typeface="Roboto"/>
                <a:ea typeface="Roboto"/>
                <a:cs typeface="Roboto"/>
                <a:sym typeface="Roboto"/>
              </a:rPr>
              <a:t>Neurological, physiological, and medical researchers: </a:t>
            </a:r>
            <a:r>
              <a:rPr lang="en-GB" sz="1050">
                <a:solidFill>
                  <a:srgbClr val="222222"/>
                </a:solidFill>
                <a:latin typeface="Roboto"/>
                <a:ea typeface="Roboto"/>
                <a:cs typeface="Roboto"/>
                <a:sym typeface="Roboto"/>
              </a:rPr>
              <a:t>From identifying brain damage, diagnosing dyslexia to furthering research studies in the neurological, physiological, and medical fields, dexterity tests play an important role not just in active rehabilitation but in furthering scientific discovery and innovation.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75a680446e_2_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75a680446e_2_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10667"/>
            </a:lvl1pPr>
          </a:lstStyle>
          <a:p>
            <a:r>
              <a:rPr lang="en-US" dirty="0"/>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4267"/>
            </a:lvl1pPr>
            <a:lvl2pPr marL="812810" indent="0" algn="ctr">
              <a:buNone/>
              <a:defRPr sz="3556"/>
            </a:lvl2pPr>
            <a:lvl3pPr marL="1625620" indent="0" algn="ctr">
              <a:buNone/>
              <a:defRPr sz="3200"/>
            </a:lvl3pPr>
            <a:lvl4pPr marL="2438430" indent="0" algn="ctr">
              <a:buNone/>
              <a:defRPr sz="2844"/>
            </a:lvl4pPr>
            <a:lvl5pPr marL="3251241" indent="0" algn="ctr">
              <a:buNone/>
              <a:defRPr sz="2844"/>
            </a:lvl5pPr>
            <a:lvl6pPr marL="4064051" indent="0" algn="ctr">
              <a:buNone/>
              <a:defRPr sz="2844"/>
            </a:lvl6pPr>
            <a:lvl7pPr marL="4876861" indent="0" algn="ctr">
              <a:buNone/>
              <a:defRPr sz="2844"/>
            </a:lvl7pPr>
            <a:lvl8pPr marL="5689671" indent="0" algn="ctr">
              <a:buNone/>
              <a:defRPr sz="2844"/>
            </a:lvl8pPr>
            <a:lvl9pPr marL="6502481" indent="0" algn="ctr">
              <a:buNone/>
              <a:defRPr sz="2844"/>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pPr/>
              <a:t>12/6/2019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val="28698228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pPr/>
              <a:t>12/6/2019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val="3546480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pPr/>
              <a:t>12/6/2019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val="31227100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extLst>
      <p:ext uri="{BB962C8B-B14F-4D97-AF65-F5344CB8AC3E}">
        <p14:creationId xmlns:p14="http://schemas.microsoft.com/office/powerpoint/2010/main" val="28742233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extLst>
      <p:ext uri="{BB962C8B-B14F-4D97-AF65-F5344CB8AC3E}">
        <p14:creationId xmlns:p14="http://schemas.microsoft.com/office/powerpoint/2010/main" val="230631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pPr/>
              <a:t>12/6/2019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val="1623604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10667"/>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4267">
                <a:solidFill>
                  <a:schemeClr val="tx1">
                    <a:tint val="75000"/>
                  </a:schemeClr>
                </a:solidFill>
              </a:defRPr>
            </a:lvl1pPr>
            <a:lvl2pPr marL="812810" indent="0">
              <a:buNone/>
              <a:defRPr sz="3556">
                <a:solidFill>
                  <a:schemeClr val="tx1">
                    <a:tint val="75000"/>
                  </a:schemeClr>
                </a:solidFill>
              </a:defRPr>
            </a:lvl2pPr>
            <a:lvl3pPr marL="1625620" indent="0">
              <a:buNone/>
              <a:defRPr sz="3200">
                <a:solidFill>
                  <a:schemeClr val="tx1">
                    <a:tint val="75000"/>
                  </a:schemeClr>
                </a:solidFill>
              </a:defRPr>
            </a:lvl3pPr>
            <a:lvl4pPr marL="2438430" indent="0">
              <a:buNone/>
              <a:defRPr sz="2844">
                <a:solidFill>
                  <a:schemeClr val="tx1">
                    <a:tint val="75000"/>
                  </a:schemeClr>
                </a:solidFill>
              </a:defRPr>
            </a:lvl4pPr>
            <a:lvl5pPr marL="3251241" indent="0">
              <a:buNone/>
              <a:defRPr sz="2844">
                <a:solidFill>
                  <a:schemeClr val="tx1">
                    <a:tint val="75000"/>
                  </a:schemeClr>
                </a:solidFill>
              </a:defRPr>
            </a:lvl5pPr>
            <a:lvl6pPr marL="4064051" indent="0">
              <a:buNone/>
              <a:defRPr sz="2844">
                <a:solidFill>
                  <a:schemeClr val="tx1">
                    <a:tint val="75000"/>
                  </a:schemeClr>
                </a:solidFill>
              </a:defRPr>
            </a:lvl6pPr>
            <a:lvl7pPr marL="4876861" indent="0">
              <a:buNone/>
              <a:defRPr sz="2844">
                <a:solidFill>
                  <a:schemeClr val="tx1">
                    <a:tint val="75000"/>
                  </a:schemeClr>
                </a:solidFill>
              </a:defRPr>
            </a:lvl7pPr>
            <a:lvl8pPr marL="5689671" indent="0">
              <a:buNone/>
              <a:defRPr sz="2844">
                <a:solidFill>
                  <a:schemeClr val="tx1">
                    <a:tint val="75000"/>
                  </a:schemeClr>
                </a:solidFill>
              </a:defRPr>
            </a:lvl8pPr>
            <a:lvl9pPr marL="6502481" indent="0">
              <a:buNone/>
              <a:defRPr sz="2844">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pPr/>
              <a:t>12/6/2019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val="6360805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pPr/>
              <a:t>12/6/2019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val="40325308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dirty="0"/>
              <a:t>Click to edit Master title style</a:t>
            </a:r>
          </a:p>
        </p:txBody>
      </p:sp>
      <p:sp>
        <p:nvSpPr>
          <p:cNvPr id="3" name="Text Placeholder 2"/>
          <p:cNvSpPr>
            <a:spLocks noGrp="1"/>
          </p:cNvSpPr>
          <p:nvPr>
            <p:ph type="body" idx="1"/>
          </p:nvPr>
        </p:nvSpPr>
        <p:spPr>
          <a:xfrm>
            <a:off x="629842" y="1260872"/>
            <a:ext cx="3868340" cy="61793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dirty="0"/>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dirty="0"/>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pPr/>
              <a:t>12/6/2019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val="3578633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pPr/>
              <a:t>12/6/2019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val="1426398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pPr/>
              <a:t>12/6/2019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val="7934076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5689"/>
            </a:lvl1pPr>
          </a:lstStyle>
          <a:p>
            <a:r>
              <a:rPr lang="en-US" dirty="0"/>
              <a:t>Click to edit Master title style</a:t>
            </a:r>
          </a:p>
        </p:txBody>
      </p:sp>
      <p:sp>
        <p:nvSpPr>
          <p:cNvPr id="3" name="Content Placeholder 2"/>
          <p:cNvSpPr>
            <a:spLocks noGrp="1"/>
          </p:cNvSpPr>
          <p:nvPr>
            <p:ph idx="1"/>
          </p:nvPr>
        </p:nvSpPr>
        <p:spPr>
          <a:xfrm>
            <a:off x="3887391" y="740569"/>
            <a:ext cx="4629150" cy="3655219"/>
          </a:xfrm>
        </p:spPr>
        <p:txBody>
          <a:bodyPr/>
          <a:lstStyle>
            <a:lvl1pPr>
              <a:defRPr sz="5689"/>
            </a:lvl1pPr>
            <a:lvl2pPr>
              <a:defRPr sz="4978"/>
            </a:lvl2pPr>
            <a:lvl3pPr>
              <a:defRPr sz="4267"/>
            </a:lvl3pPr>
            <a:lvl4pPr>
              <a:defRPr sz="3556"/>
            </a:lvl4pPr>
            <a:lvl5pPr>
              <a:defRPr sz="3556"/>
            </a:lvl5pPr>
            <a:lvl6pPr>
              <a:defRPr sz="3556"/>
            </a:lvl6pPr>
            <a:lvl7pPr>
              <a:defRPr sz="3556"/>
            </a:lvl7pPr>
            <a:lvl8pPr>
              <a:defRPr sz="3556"/>
            </a:lvl8pPr>
            <a:lvl9pPr>
              <a:defRPr sz="3556"/>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pPr/>
              <a:t>12/6/2019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val="438684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5689"/>
            </a:lvl1pPr>
          </a:lstStyle>
          <a:p>
            <a:r>
              <a:rPr lang="en-US" dirty="0"/>
              <a:t>Click to edit Master title style</a:t>
            </a:r>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5689"/>
            </a:lvl1pPr>
            <a:lvl2pPr marL="812810" indent="0">
              <a:buNone/>
              <a:defRPr sz="4978"/>
            </a:lvl2pPr>
            <a:lvl3pPr marL="1625620" indent="0">
              <a:buNone/>
              <a:defRPr sz="4267"/>
            </a:lvl3pPr>
            <a:lvl4pPr marL="2438430" indent="0">
              <a:buNone/>
              <a:defRPr sz="3556"/>
            </a:lvl4pPr>
            <a:lvl5pPr marL="3251241" indent="0">
              <a:buNone/>
              <a:defRPr sz="3556"/>
            </a:lvl5pPr>
            <a:lvl6pPr marL="4064051" indent="0">
              <a:buNone/>
              <a:defRPr sz="3556"/>
            </a:lvl6pPr>
            <a:lvl7pPr marL="4876861" indent="0">
              <a:buNone/>
              <a:defRPr sz="3556"/>
            </a:lvl7pPr>
            <a:lvl8pPr marL="5689671" indent="0">
              <a:buNone/>
              <a:defRPr sz="3556"/>
            </a:lvl8pPr>
            <a:lvl9pPr marL="6502481" indent="0">
              <a:buNone/>
              <a:defRPr sz="3556"/>
            </a:lvl9pPr>
          </a:lstStyle>
          <a:p>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pPr/>
              <a:t>12/6/2019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val="3960628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2133">
                <a:solidFill>
                  <a:schemeClr val="tx1">
                    <a:tint val="75000"/>
                  </a:schemeClr>
                </a:solidFill>
              </a:defRPr>
            </a:lvl1pPr>
          </a:lstStyle>
          <a:p>
            <a:fld id="{C764DE79-268F-4C1A-8933-263129D2AF90}" type="datetimeFigureOut">
              <a:rPr lang="en-US" dirty="0"/>
              <a:pPr/>
              <a:t>12/6/2019</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2133">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2133">
                <a:solidFill>
                  <a:schemeClr val="tx1">
                    <a:tint val="75000"/>
                  </a:schemeClr>
                </a:solidFill>
              </a:defRPr>
            </a:lvl1pPr>
          </a:lstStyle>
          <a:p>
            <a:fld id="{48F63A3B-78C7-47BE-AE5E-E10140E04643}" type="slidenum">
              <a:rPr lang="en-US" dirty="0"/>
              <a:pPr/>
              <a:t>‹#›</a:t>
            </a:fld>
            <a:endParaRPr lang="en-US" dirty="0"/>
          </a:p>
        </p:txBody>
      </p:sp>
    </p:spTree>
    <p:extLst>
      <p:ext uri="{BB962C8B-B14F-4D97-AF65-F5344CB8AC3E}">
        <p14:creationId xmlns:p14="http://schemas.microsoft.com/office/powerpoint/2010/main" val="9065157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32.png"/></Relationships>
</file>

<file path=ppt/slides/_rels/slide1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gif"/><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42.png"/></Relationships>
</file>

<file path=ppt/slides/_rels/slide1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4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2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31.png"/><Relationship Id="rId1" Type="http://schemas.openxmlformats.org/officeDocument/2006/relationships/slideLayout" Target="../slideLayouts/slideLayout13.xml"/><Relationship Id="rId4" Type="http://schemas.openxmlformats.org/officeDocument/2006/relationships/image" Target="../media/image52.sv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7.png"/><Relationship Id="rId7" Type="http://schemas.openxmlformats.org/officeDocument/2006/relationships/diagramColors" Target="../diagrams/colors1.xml"/><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76"/>
        <p:cNvGrpSpPr/>
        <p:nvPr/>
      </p:nvGrpSpPr>
      <p:grpSpPr>
        <a:xfrm>
          <a:off x="0" y="0"/>
          <a:ext cx="0" cy="0"/>
          <a:chOff x="0" y="0"/>
          <a:chExt cx="0" cy="0"/>
        </a:xfrm>
      </p:grpSpPr>
      <p:sp>
        <p:nvSpPr>
          <p:cNvPr id="92" name="Rectangle 91">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616" y="0"/>
            <a:ext cx="8182719" cy="51435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4" name="Picture 93">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77" name="Google Shape;277;p13"/>
          <p:cNvSpPr txBox="1">
            <a:spLocks noGrp="1"/>
          </p:cNvSpPr>
          <p:nvPr>
            <p:ph type="ctrTitle"/>
          </p:nvPr>
        </p:nvSpPr>
        <p:spPr>
          <a:xfrm>
            <a:off x="2284026" y="1532747"/>
            <a:ext cx="4578895" cy="1523291"/>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GB" sz="2700">
                <a:solidFill>
                  <a:srgbClr val="FFFFFF"/>
                </a:solidFill>
              </a:rPr>
              <a:t>Math415/ ISYE495 Design of Experiments </a:t>
            </a:r>
          </a:p>
          <a:p>
            <a:pPr marL="0" lvl="0" indent="0" rtl="0">
              <a:spcBef>
                <a:spcPts val="0"/>
              </a:spcBef>
              <a:spcAft>
                <a:spcPts val="0"/>
              </a:spcAft>
              <a:buNone/>
            </a:pPr>
            <a:r>
              <a:rPr lang="en-GB" sz="2700">
                <a:solidFill>
                  <a:srgbClr val="FFFFFF"/>
                </a:solidFill>
              </a:rPr>
              <a:t>term project</a:t>
            </a:r>
          </a:p>
        </p:txBody>
      </p:sp>
      <p:sp>
        <p:nvSpPr>
          <p:cNvPr id="278" name="Google Shape;278;p13"/>
          <p:cNvSpPr txBox="1">
            <a:spLocks noGrp="1"/>
          </p:cNvSpPr>
          <p:nvPr>
            <p:ph type="subTitle" idx="1"/>
          </p:nvPr>
        </p:nvSpPr>
        <p:spPr>
          <a:xfrm>
            <a:off x="2284026" y="3056038"/>
            <a:ext cx="4578895" cy="511559"/>
          </a:xfrm>
          <a:prstGeom prst="rect">
            <a:avLst/>
          </a:prstGeom>
        </p:spPr>
        <p:txBody>
          <a:bodyPr spcFirstLastPara="1" lIns="91425" tIns="91425" rIns="91425" bIns="91425" anchorCtr="0">
            <a:noAutofit/>
          </a:bodyPr>
          <a:lstStyle/>
          <a:p>
            <a:pPr marL="0" lvl="0" indent="0" rtl="0">
              <a:spcBef>
                <a:spcPts val="0"/>
              </a:spcBef>
              <a:spcAft>
                <a:spcPts val="600"/>
              </a:spcAft>
              <a:buNone/>
            </a:pPr>
            <a:r>
              <a:rPr lang="en-GB" sz="1200">
                <a:solidFill>
                  <a:srgbClr val="FFFFFF"/>
                </a:solidFill>
                <a:latin typeface="Maven Pro"/>
                <a:ea typeface="Maven Pro"/>
                <a:cs typeface="Maven Pro"/>
                <a:sym typeface="Maven Pro"/>
              </a:rPr>
              <a:t>Hamza Hindi			100045100</a:t>
            </a:r>
          </a:p>
          <a:p>
            <a:pPr marL="0" lvl="0" indent="0" rtl="0">
              <a:spcBef>
                <a:spcPts val="0"/>
              </a:spcBef>
              <a:spcAft>
                <a:spcPts val="600"/>
              </a:spcAft>
              <a:buNone/>
            </a:pPr>
            <a:r>
              <a:rPr lang="en-GB" sz="1200">
                <a:solidFill>
                  <a:srgbClr val="FFFFFF"/>
                </a:solidFill>
                <a:latin typeface="Maven Pro"/>
                <a:ea typeface="Maven Pro"/>
                <a:cs typeface="Maven Pro"/>
                <a:sym typeface="Maven Pro"/>
              </a:rPr>
              <a:t>Begad El houty		100045069</a:t>
            </a:r>
          </a:p>
          <a:p>
            <a:pPr marL="0" lvl="0" indent="0" rtl="0">
              <a:spcBef>
                <a:spcPts val="0"/>
              </a:spcBef>
              <a:spcAft>
                <a:spcPts val="600"/>
              </a:spcAft>
              <a:buNone/>
            </a:pPr>
            <a:r>
              <a:rPr lang="en-GB" sz="1200">
                <a:solidFill>
                  <a:srgbClr val="FFFFFF"/>
                </a:solidFill>
                <a:latin typeface="Maven Pro"/>
                <a:ea typeface="Maven Pro"/>
                <a:cs typeface="Maven Pro"/>
                <a:sym typeface="Maven Pro"/>
              </a:rPr>
              <a:t>Nouran Ahmed		100044978 </a:t>
            </a:r>
          </a:p>
          <a:p>
            <a:pPr marL="0" lvl="0" indent="0" rtl="0">
              <a:spcBef>
                <a:spcPts val="0"/>
              </a:spcBef>
              <a:spcAft>
                <a:spcPts val="600"/>
              </a:spcAft>
              <a:buNone/>
            </a:pPr>
            <a:r>
              <a:rPr lang="en-GB" sz="1200">
                <a:solidFill>
                  <a:srgbClr val="FFFFFF"/>
                </a:solidFill>
                <a:latin typeface="Maven Pro"/>
                <a:ea typeface="Maven Pro"/>
                <a:cs typeface="Maven Pro"/>
                <a:sym typeface="Maven Pro"/>
              </a:rPr>
              <a:t>Maha Al Dhaheri		100042582</a:t>
            </a:r>
          </a:p>
        </p:txBody>
      </p:sp>
      <p:pic>
        <p:nvPicPr>
          <p:cNvPr id="279" name="Google Shape;279;p13"/>
          <p:cNvPicPr preferRelativeResize="0"/>
          <p:nvPr/>
        </p:nvPicPr>
        <p:blipFill>
          <a:blip r:embed="rId4">
            <a:alphaModFix/>
          </a:blip>
          <a:stretch>
            <a:fillRect/>
          </a:stretch>
        </p:blipFill>
        <p:spPr>
          <a:xfrm>
            <a:off x="228600" y="99050"/>
            <a:ext cx="1399200" cy="703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30907" cy="1905266"/>
          </a:xfrm>
          <a:prstGeom prst="rect">
            <a:avLst/>
          </a:prstGeom>
        </p:spPr>
      </p:pic>
      <p:sp>
        <p:nvSpPr>
          <p:cNvPr id="10" name="TextBox 9"/>
          <p:cNvSpPr txBox="1"/>
          <p:nvPr/>
        </p:nvSpPr>
        <p:spPr>
          <a:xfrm>
            <a:off x="516150" y="1879941"/>
            <a:ext cx="2157573" cy="3139321"/>
          </a:xfrm>
          <a:prstGeom prst="rect">
            <a:avLst/>
          </a:prstGeom>
          <a:noFill/>
        </p:spPr>
        <p:txBody>
          <a:bodyPr wrap="square" rtlCol="1">
            <a:spAutoFit/>
          </a:bodyPr>
          <a:lstStyle/>
          <a:p>
            <a:pPr marL="285750" indent="-285750">
              <a:buFont typeface="Arial" panose="020B0604020202020204" pitchFamily="34" charset="0"/>
              <a:buChar char="•"/>
            </a:pPr>
            <a:r>
              <a:rPr lang="en-US" sz="1800" b="1" dirty="0">
                <a:solidFill>
                  <a:schemeClr val="tx1"/>
                </a:solidFill>
              </a:rPr>
              <a:t>Weights : </a:t>
            </a:r>
          </a:p>
          <a:p>
            <a:pPr marL="1073150" lvl="1" indent="-457200">
              <a:lnSpc>
                <a:spcPct val="150000"/>
              </a:lnSpc>
              <a:buFont typeface="+mj-lt"/>
              <a:buAutoNum type="arabicPeriod"/>
            </a:pPr>
            <a:r>
              <a:rPr lang="en-US" sz="1600" dirty="0"/>
              <a:t>Wrist </a:t>
            </a:r>
          </a:p>
          <a:p>
            <a:pPr marL="1073150" lvl="1" indent="-457200">
              <a:lnSpc>
                <a:spcPct val="150000"/>
              </a:lnSpc>
              <a:buFont typeface="+mj-lt"/>
              <a:buAutoNum type="arabicPeriod"/>
            </a:pPr>
            <a:r>
              <a:rPr lang="en-US" sz="1600" dirty="0"/>
              <a:t>Elbow </a:t>
            </a:r>
          </a:p>
          <a:p>
            <a:pPr marL="444500" lvl="1" indent="-285750">
              <a:buFont typeface="Arial" panose="020B0604020202020204" pitchFamily="34" charset="0"/>
              <a:buChar char="•"/>
            </a:pPr>
            <a:r>
              <a:rPr lang="en-US" sz="1800" b="1" dirty="0"/>
              <a:t>Method : </a:t>
            </a:r>
          </a:p>
          <a:p>
            <a:pPr marL="1073150" lvl="1" indent="-457200">
              <a:lnSpc>
                <a:spcPct val="150000"/>
              </a:lnSpc>
              <a:buFont typeface="+mj-lt"/>
              <a:buAutoNum type="arabicPeriod"/>
            </a:pPr>
            <a:r>
              <a:rPr lang="en-US" sz="1600" dirty="0"/>
              <a:t>Turning</a:t>
            </a:r>
          </a:p>
          <a:p>
            <a:pPr marL="1073150" lvl="1" indent="-457200">
              <a:lnSpc>
                <a:spcPct val="150000"/>
              </a:lnSpc>
              <a:buFont typeface="+mj-lt"/>
              <a:buAutoNum type="arabicPeriod"/>
            </a:pPr>
            <a:r>
              <a:rPr lang="en-US" sz="1600" dirty="0"/>
              <a:t>Placing</a:t>
            </a:r>
          </a:p>
          <a:p>
            <a:pPr marL="444500" indent="-285750">
              <a:buFont typeface="Arial" panose="020B0604020202020204" pitchFamily="34" charset="0"/>
              <a:buChar char="•"/>
            </a:pPr>
            <a:r>
              <a:rPr lang="en-US" sz="1800" b="1" dirty="0"/>
              <a:t>Hand : </a:t>
            </a:r>
          </a:p>
          <a:p>
            <a:pPr marL="1073150" lvl="1" indent="-457200">
              <a:lnSpc>
                <a:spcPct val="150000"/>
              </a:lnSpc>
              <a:buFont typeface="+mj-lt"/>
              <a:buAutoNum type="arabicPeriod"/>
            </a:pPr>
            <a:r>
              <a:rPr lang="en-US" sz="1600" dirty="0"/>
              <a:t>Right</a:t>
            </a:r>
          </a:p>
          <a:p>
            <a:pPr marL="1073150" lvl="1" indent="-457200">
              <a:lnSpc>
                <a:spcPct val="150000"/>
              </a:lnSpc>
              <a:buFont typeface="+mj-lt"/>
              <a:buAutoNum type="arabicPeriod"/>
            </a:pPr>
            <a:r>
              <a:rPr lang="en-US" sz="1600" dirty="0"/>
              <a:t>Left</a:t>
            </a:r>
          </a:p>
        </p:txBody>
      </p:sp>
      <p:sp>
        <p:nvSpPr>
          <p:cNvPr id="11" name="TextBox 10"/>
          <p:cNvSpPr txBox="1"/>
          <p:nvPr/>
        </p:nvSpPr>
        <p:spPr>
          <a:xfrm>
            <a:off x="2618761" y="1879940"/>
            <a:ext cx="2717524" cy="3139321"/>
          </a:xfrm>
          <a:prstGeom prst="rect">
            <a:avLst/>
          </a:prstGeom>
          <a:noFill/>
        </p:spPr>
        <p:txBody>
          <a:bodyPr wrap="square" rtlCol="1">
            <a:spAutoFit/>
          </a:bodyPr>
          <a:lstStyle/>
          <a:p>
            <a:pPr marL="285750" indent="-285750">
              <a:buClrTx/>
              <a:buFont typeface="Arial" panose="020B0604020202020204" pitchFamily="34" charset="0"/>
              <a:buChar char="•"/>
            </a:pPr>
            <a:r>
              <a:rPr lang="en-US" sz="1800" b="1" dirty="0"/>
              <a:t>Gender</a:t>
            </a:r>
            <a:r>
              <a:rPr lang="ar-SA" sz="1800" b="1" dirty="0"/>
              <a:t> : </a:t>
            </a:r>
          </a:p>
          <a:p>
            <a:pPr marL="1073150" lvl="1" indent="-457200">
              <a:lnSpc>
                <a:spcPct val="150000"/>
              </a:lnSpc>
              <a:buClrTx/>
              <a:buFont typeface="+mj-lt"/>
              <a:buAutoNum type="arabicPeriod"/>
            </a:pPr>
            <a:r>
              <a:rPr lang="en-US" sz="1600" dirty="0"/>
              <a:t>Male </a:t>
            </a:r>
          </a:p>
          <a:p>
            <a:pPr marL="1073150" lvl="1" indent="-457200">
              <a:lnSpc>
                <a:spcPct val="150000"/>
              </a:lnSpc>
              <a:buClrTx/>
              <a:buFont typeface="+mj-lt"/>
              <a:buAutoNum type="arabicPeriod"/>
            </a:pPr>
            <a:r>
              <a:rPr lang="en-US" sz="1600" dirty="0"/>
              <a:t>Female </a:t>
            </a:r>
          </a:p>
          <a:p>
            <a:pPr marL="444500" indent="-285750">
              <a:buClrTx/>
              <a:buFont typeface="Arial" panose="020B0604020202020204" pitchFamily="34" charset="0"/>
              <a:buChar char="•"/>
            </a:pPr>
            <a:r>
              <a:rPr lang="en-US" sz="1800" b="1" dirty="0"/>
              <a:t>Height ( of table )</a:t>
            </a:r>
          </a:p>
          <a:p>
            <a:pPr marL="1073150" lvl="1" indent="-457200">
              <a:lnSpc>
                <a:spcPct val="150000"/>
              </a:lnSpc>
              <a:buClrTx/>
              <a:buFont typeface="+mj-lt"/>
              <a:buAutoNum type="arabicPeriod"/>
            </a:pPr>
            <a:r>
              <a:rPr lang="en-US" sz="1600" dirty="0"/>
              <a:t>Level 1</a:t>
            </a:r>
          </a:p>
          <a:p>
            <a:pPr marL="1073150" lvl="1" indent="-457200">
              <a:lnSpc>
                <a:spcPct val="150000"/>
              </a:lnSpc>
              <a:buClrTx/>
              <a:buFont typeface="+mj-lt"/>
              <a:buAutoNum type="arabicPeriod"/>
            </a:pPr>
            <a:r>
              <a:rPr lang="en-US" sz="1600" dirty="0"/>
              <a:t>Level 2</a:t>
            </a:r>
          </a:p>
          <a:p>
            <a:pPr marL="444500" indent="-285750">
              <a:buClrTx/>
              <a:buFont typeface="Arial" panose="020B0604020202020204" pitchFamily="34" charset="0"/>
              <a:buChar char="•"/>
            </a:pPr>
            <a:r>
              <a:rPr lang="en-US" sz="1800" b="1" dirty="0"/>
              <a:t>Age : </a:t>
            </a:r>
          </a:p>
          <a:p>
            <a:pPr marL="1073150" lvl="1" indent="-457200">
              <a:lnSpc>
                <a:spcPct val="150000"/>
              </a:lnSpc>
              <a:buClrTx/>
              <a:buFont typeface="+mj-lt"/>
              <a:buAutoNum type="arabicPeriod"/>
            </a:pPr>
            <a:r>
              <a:rPr lang="en-US" sz="1600" dirty="0"/>
              <a:t>Old</a:t>
            </a:r>
          </a:p>
          <a:p>
            <a:pPr marL="1073150" lvl="1" indent="-457200">
              <a:lnSpc>
                <a:spcPct val="150000"/>
              </a:lnSpc>
              <a:buClrTx/>
              <a:buFont typeface="+mj-lt"/>
              <a:buAutoNum type="arabicPeriod"/>
            </a:pPr>
            <a:r>
              <a:rPr lang="en-US" sz="1600" dirty="0"/>
              <a:t>Young</a:t>
            </a:r>
          </a:p>
        </p:txBody>
      </p:sp>
      <p:sp>
        <p:nvSpPr>
          <p:cNvPr id="12" name="TextBox 11"/>
          <p:cNvSpPr txBox="1"/>
          <p:nvPr/>
        </p:nvSpPr>
        <p:spPr>
          <a:xfrm>
            <a:off x="5056366" y="1879939"/>
            <a:ext cx="3245151" cy="2123658"/>
          </a:xfrm>
          <a:prstGeom prst="rect">
            <a:avLst/>
          </a:prstGeom>
          <a:noFill/>
        </p:spPr>
        <p:txBody>
          <a:bodyPr wrap="square" rtlCol="1">
            <a:spAutoFit/>
          </a:bodyPr>
          <a:lstStyle/>
          <a:p>
            <a:pPr marL="285750" indent="-285750">
              <a:buClrTx/>
              <a:buFont typeface="Arial" panose="020B0604020202020204" pitchFamily="34" charset="0"/>
              <a:buChar char="•"/>
            </a:pPr>
            <a:r>
              <a:rPr lang="en-US" sz="1800" b="1" dirty="0"/>
              <a:t>Environment (Music) </a:t>
            </a:r>
          </a:p>
          <a:p>
            <a:pPr marL="1073150" lvl="1" indent="-457200">
              <a:lnSpc>
                <a:spcPct val="150000"/>
              </a:lnSpc>
              <a:buClrTx/>
              <a:buFont typeface="+mj-lt"/>
              <a:buAutoNum type="arabicPeriod"/>
            </a:pPr>
            <a:r>
              <a:rPr lang="en-US" sz="1600" dirty="0"/>
              <a:t>With</a:t>
            </a:r>
          </a:p>
          <a:p>
            <a:pPr marL="1073150" lvl="1" indent="-457200">
              <a:lnSpc>
                <a:spcPct val="150000"/>
              </a:lnSpc>
              <a:buClrTx/>
              <a:buFont typeface="+mj-lt"/>
              <a:buAutoNum type="arabicPeriod"/>
            </a:pPr>
            <a:r>
              <a:rPr lang="en-US" sz="1600" dirty="0"/>
              <a:t>Without </a:t>
            </a:r>
          </a:p>
          <a:p>
            <a:pPr marL="444500" indent="-285750">
              <a:buClrTx/>
              <a:buFont typeface="Arial" panose="020B0604020202020204" pitchFamily="34" charset="0"/>
              <a:buChar char="•"/>
            </a:pPr>
            <a:r>
              <a:rPr lang="en-US" sz="1800" b="1" dirty="0"/>
              <a:t>Environment (Lighting)</a:t>
            </a:r>
          </a:p>
          <a:p>
            <a:pPr marL="1073150" lvl="1" indent="-457200">
              <a:lnSpc>
                <a:spcPct val="150000"/>
              </a:lnSpc>
              <a:buClrTx/>
              <a:buFont typeface="+mj-lt"/>
              <a:buAutoNum type="arabicPeriod"/>
            </a:pPr>
            <a:r>
              <a:rPr lang="en-US" sz="1600" dirty="0"/>
              <a:t>High</a:t>
            </a:r>
          </a:p>
          <a:p>
            <a:pPr marL="1073150" lvl="1" indent="-457200">
              <a:lnSpc>
                <a:spcPct val="150000"/>
              </a:lnSpc>
              <a:buClrTx/>
              <a:buFont typeface="+mj-lt"/>
              <a:buAutoNum type="arabicPeriod"/>
            </a:pPr>
            <a:r>
              <a:rPr lang="en-US" sz="1600" dirty="0"/>
              <a:t>Low</a:t>
            </a:r>
          </a:p>
        </p:txBody>
      </p:sp>
      <p:sp>
        <p:nvSpPr>
          <p:cNvPr id="6" name="Title 1">
            <a:extLst>
              <a:ext uri="{FF2B5EF4-FFF2-40B4-BE49-F238E27FC236}">
                <a16:creationId xmlns:a16="http://schemas.microsoft.com/office/drawing/2014/main" id="{B9EEDA2B-EA1D-4BD7-B245-A53BDB91F30E}"/>
              </a:ext>
            </a:extLst>
          </p:cNvPr>
          <p:cNvSpPr>
            <a:spLocks noGrp="1"/>
          </p:cNvSpPr>
          <p:nvPr>
            <p:ph type="title"/>
          </p:nvPr>
        </p:nvSpPr>
        <p:spPr>
          <a:xfrm>
            <a:off x="884419" y="564027"/>
            <a:ext cx="7375161" cy="994172"/>
          </a:xfrm>
        </p:spPr>
        <p:txBody>
          <a:bodyPr vert="horz" lIns="91440" tIns="45720" rIns="91440" bIns="45720" rtlCol="0" anchor="ctr">
            <a:normAutofit/>
          </a:bodyPr>
          <a:lstStyle/>
          <a:p>
            <a:pPr algn="ctr">
              <a:spcBef>
                <a:spcPct val="0"/>
              </a:spcBef>
            </a:pPr>
            <a:r>
              <a:rPr lang="en-US" sz="3000" kern="1200" dirty="0">
                <a:solidFill>
                  <a:srgbClr val="FFFFFF"/>
                </a:solidFill>
                <a:latin typeface="+mj-lt"/>
                <a:ea typeface="+mj-ea"/>
                <a:cs typeface="+mj-cs"/>
              </a:rPr>
              <a:t>Factors : Initia</a:t>
            </a:r>
            <a:r>
              <a:rPr lang="en-US" sz="3000" dirty="0">
                <a:solidFill>
                  <a:srgbClr val="FFFFFF"/>
                </a:solidFill>
              </a:rPr>
              <a:t>l Guess</a:t>
            </a:r>
            <a:endParaRPr lang="en-US" sz="3000" kern="1200" dirty="0">
              <a:solidFill>
                <a:srgbClr val="FFFFFF"/>
              </a:solidFill>
              <a:latin typeface="+mj-lt"/>
              <a:ea typeface="+mj-ea"/>
              <a:cs typeface="+mj-cs"/>
            </a:endParaRPr>
          </a:p>
        </p:txBody>
      </p:sp>
    </p:spTree>
    <p:extLst>
      <p:ext uri="{BB962C8B-B14F-4D97-AF65-F5344CB8AC3E}">
        <p14:creationId xmlns:p14="http://schemas.microsoft.com/office/powerpoint/2010/main" val="9974781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D88E2-236C-1542-B062-056FCD83AE47}"/>
              </a:ext>
            </a:extLst>
          </p:cNvPr>
          <p:cNvSpPr>
            <a:spLocks noGrp="1"/>
          </p:cNvSpPr>
          <p:nvPr>
            <p:ph type="title"/>
          </p:nvPr>
        </p:nvSpPr>
        <p:spPr/>
        <p:txBody>
          <a:bodyPr/>
          <a:lstStyle/>
          <a:p>
            <a:r>
              <a:rPr lang="en-US" dirty="0"/>
              <a:t>Factors : Final Decision </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6906" y="1402761"/>
            <a:ext cx="2210108" cy="3591426"/>
          </a:xfrm>
          <a:prstGeom prst="rect">
            <a:avLst/>
          </a:prstGeom>
        </p:spPr>
      </p:pic>
      <p:sp>
        <p:nvSpPr>
          <p:cNvPr id="13" name="Freeform 12"/>
          <p:cNvSpPr/>
          <p:nvPr/>
        </p:nvSpPr>
        <p:spPr>
          <a:xfrm>
            <a:off x="2887038" y="2876764"/>
            <a:ext cx="1109609" cy="1726058"/>
          </a:xfrm>
          <a:custGeom>
            <a:avLst/>
            <a:gdLst>
              <a:gd name="connsiteX0" fmla="*/ 0 w 1109609"/>
              <a:gd name="connsiteY0" fmla="*/ 1726058 h 1726058"/>
              <a:gd name="connsiteX1" fmla="*/ 503434 w 1109609"/>
              <a:gd name="connsiteY1" fmla="*/ 1027416 h 1726058"/>
              <a:gd name="connsiteX2" fmla="*/ 739740 w 1109609"/>
              <a:gd name="connsiteY2" fmla="*/ 154112 h 1726058"/>
              <a:gd name="connsiteX3" fmla="*/ 1109609 w 1109609"/>
              <a:gd name="connsiteY3" fmla="*/ 0 h 1726058"/>
            </a:gdLst>
            <a:ahLst/>
            <a:cxnLst>
              <a:cxn ang="0">
                <a:pos x="connsiteX0" y="connsiteY0"/>
              </a:cxn>
              <a:cxn ang="0">
                <a:pos x="connsiteX1" y="connsiteY1"/>
              </a:cxn>
              <a:cxn ang="0">
                <a:pos x="connsiteX2" y="connsiteY2"/>
              </a:cxn>
              <a:cxn ang="0">
                <a:pos x="connsiteX3" y="connsiteY3"/>
              </a:cxn>
            </a:cxnLst>
            <a:rect l="l" t="t" r="r" b="b"/>
            <a:pathLst>
              <a:path w="1109609" h="1726058">
                <a:moveTo>
                  <a:pt x="0" y="1726058"/>
                </a:moveTo>
                <a:cubicBezTo>
                  <a:pt x="190072" y="1507732"/>
                  <a:pt x="380144" y="1289407"/>
                  <a:pt x="503434" y="1027416"/>
                </a:cubicBezTo>
                <a:cubicBezTo>
                  <a:pt x="626724" y="765425"/>
                  <a:pt x="638711" y="325348"/>
                  <a:pt x="739740" y="154112"/>
                </a:cubicBezTo>
                <a:cubicBezTo>
                  <a:pt x="840769" y="-17124"/>
                  <a:pt x="1047964" y="22261"/>
                  <a:pt x="110960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AE"/>
          </a:p>
        </p:txBody>
      </p:sp>
      <p:sp>
        <p:nvSpPr>
          <p:cNvPr id="15" name="Smiley Face 14"/>
          <p:cNvSpPr/>
          <p:nvPr/>
        </p:nvSpPr>
        <p:spPr>
          <a:xfrm>
            <a:off x="3863083" y="2485399"/>
            <a:ext cx="1670132" cy="1670132"/>
          </a:xfrm>
          <a:prstGeom prst="smileyFace">
            <a:avLst>
              <a:gd name="adj" fmla="val -4653"/>
            </a:avLst>
          </a:prstGeom>
        </p:spPr>
        <p:style>
          <a:lnRef idx="2">
            <a:schemeClr val="accent4">
              <a:shade val="50000"/>
            </a:schemeClr>
          </a:lnRef>
          <a:fillRef idx="1">
            <a:schemeClr val="accent4"/>
          </a:fillRef>
          <a:effectRef idx="0">
            <a:schemeClr val="accent4"/>
          </a:effectRef>
          <a:fontRef idx="minor">
            <a:schemeClr val="lt1"/>
          </a:fontRef>
        </p:style>
        <p:txBody>
          <a:bodyPr rtlCol="1" anchor="ctr"/>
          <a:lstStyle/>
          <a:p>
            <a:pPr algn="ctr"/>
            <a:r>
              <a:rPr lang="en-US" dirty="0"/>
              <a:t>Confounded</a:t>
            </a:r>
            <a:endParaRPr lang="ar-AE" dirty="0"/>
          </a:p>
        </p:txBody>
      </p:sp>
      <p:pic>
        <p:nvPicPr>
          <p:cNvPr id="16" name="Picture 15"/>
          <p:cNvPicPr>
            <a:picLocks noChangeAspect="1"/>
          </p:cNvPicPr>
          <p:nvPr/>
        </p:nvPicPr>
        <p:blipFill rotWithShape="1">
          <a:blip r:embed="rId3">
            <a:extLst>
              <a:ext uri="{28A0092B-C50C-407E-A947-70E740481C1C}">
                <a14:useLocalDpi xmlns:a14="http://schemas.microsoft.com/office/drawing/2010/main" val="0"/>
              </a:ext>
            </a:extLst>
          </a:blip>
          <a:srcRect b="3920"/>
          <a:stretch/>
        </p:blipFill>
        <p:spPr>
          <a:xfrm>
            <a:off x="5969284" y="1279473"/>
            <a:ext cx="2451910" cy="2069904"/>
          </a:xfrm>
          <a:prstGeom prst="rect">
            <a:avLst/>
          </a:prstGeom>
        </p:spPr>
      </p:pic>
    </p:spTree>
    <p:extLst>
      <p:ext uri="{BB962C8B-B14F-4D97-AF65-F5344CB8AC3E}">
        <p14:creationId xmlns:p14="http://schemas.microsoft.com/office/powerpoint/2010/main" val="3628842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38"/>
        <p:cNvGrpSpPr/>
        <p:nvPr/>
      </p:nvGrpSpPr>
      <p:grpSpPr>
        <a:xfrm>
          <a:off x="0" y="0"/>
          <a:ext cx="0" cy="0"/>
          <a:chOff x="0" y="0"/>
          <a:chExt cx="0" cy="0"/>
        </a:xfrm>
      </p:grpSpPr>
      <p:sp>
        <p:nvSpPr>
          <p:cNvPr id="88" name="Rectangle 87">
            <a:extLst>
              <a:ext uri="{FF2B5EF4-FFF2-40B4-BE49-F238E27FC236}">
                <a16:creationId xmlns:a16="http://schemas.microsoft.com/office/drawing/2014/main" id="{84867EAF-AE1D-4322-9DE8-383AE3F7BC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 y="-3518"/>
            <a:ext cx="4085190" cy="514349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0" name="Picture 89">
            <a:extLst>
              <a:ext uri="{FF2B5EF4-FFF2-40B4-BE49-F238E27FC236}">
                <a16:creationId xmlns:a16="http://schemas.microsoft.com/office/drawing/2014/main" id="{40676238-7F95-4EEB-836A-7D23927873A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39" name="Google Shape;339;p22"/>
          <p:cNvSpPr txBox="1">
            <a:spLocks noGrp="1"/>
          </p:cNvSpPr>
          <p:nvPr>
            <p:ph type="title"/>
          </p:nvPr>
        </p:nvSpPr>
        <p:spPr>
          <a:xfrm>
            <a:off x="544542" y="2341275"/>
            <a:ext cx="2743540" cy="1339887"/>
          </a:xfrm>
          <a:prstGeom prst="rect">
            <a:avLst/>
          </a:prstGeom>
        </p:spPr>
        <p:txBody>
          <a:bodyPr spcFirstLastPara="1" vert="horz" lIns="91440" tIns="45720" rIns="91440" bIns="45720" rtlCol="0" anchor="t" anchorCtr="0">
            <a:normAutofit/>
          </a:bodyPr>
          <a:lstStyle/>
          <a:p>
            <a:pPr marL="0" lvl="0" indent="0">
              <a:spcBef>
                <a:spcPct val="0"/>
              </a:spcBef>
              <a:spcAft>
                <a:spcPts val="0"/>
              </a:spcAft>
            </a:pPr>
            <a:r>
              <a:rPr lang="en-US" sz="3300" kern="1200" dirty="0">
                <a:solidFill>
                  <a:srgbClr val="FFFFFF"/>
                </a:solidFill>
                <a:latin typeface="+mj-lt"/>
                <a:ea typeface="+mj-ea"/>
                <a:cs typeface="+mj-cs"/>
              </a:rPr>
              <a:t>Methodology </a:t>
            </a:r>
          </a:p>
        </p:txBody>
      </p:sp>
      <p:pic>
        <p:nvPicPr>
          <p:cNvPr id="2" name="Picture 2" descr="A close up of a logo&#10;&#10;Description generated with very high confidence">
            <a:extLst>
              <a:ext uri="{FF2B5EF4-FFF2-40B4-BE49-F238E27FC236}">
                <a16:creationId xmlns:a16="http://schemas.microsoft.com/office/drawing/2014/main" id="{C7C0663C-BD7D-48D9-96FF-AE61C00BC285}"/>
              </a:ext>
            </a:extLst>
          </p:cNvPr>
          <p:cNvPicPr>
            <a:picLocks noChangeAspect="1"/>
          </p:cNvPicPr>
          <p:nvPr/>
        </p:nvPicPr>
        <p:blipFill>
          <a:blip r:embed="rId4"/>
          <a:stretch>
            <a:fillRect/>
          </a:stretch>
        </p:blipFill>
        <p:spPr>
          <a:xfrm>
            <a:off x="4784505" y="1788018"/>
            <a:ext cx="8421251" cy="3351620"/>
          </a:xfrm>
          <a:prstGeom prst="rect">
            <a:avLst/>
          </a:prstGeom>
          <a:ln w="9525">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3D88E2-236C-1542-B062-056FCD83AE47}"/>
              </a:ext>
            </a:extLst>
          </p:cNvPr>
          <p:cNvSpPr>
            <a:spLocks noGrp="1"/>
          </p:cNvSpPr>
          <p:nvPr>
            <p:ph type="title"/>
          </p:nvPr>
        </p:nvSpPr>
        <p:spPr>
          <a:xfrm>
            <a:off x="1303800" y="598575"/>
            <a:ext cx="7030500" cy="999300"/>
          </a:xfrm>
        </p:spPr>
        <p:txBody>
          <a:bodyPr/>
          <a:lstStyle/>
          <a:p>
            <a:r>
              <a:rPr lang="en-US" dirty="0"/>
              <a:t>Our Design </a:t>
            </a:r>
            <a:r>
              <a:rPr lang="en-US" sz="2800" dirty="0"/>
              <a:t>(Minitab)</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433" y="1457819"/>
            <a:ext cx="8334300" cy="3465098"/>
          </a:xfrm>
          <a:prstGeom prst="rect">
            <a:avLst/>
          </a:prstGeom>
        </p:spPr>
      </p:pic>
    </p:spTree>
    <p:extLst>
      <p:ext uri="{BB962C8B-B14F-4D97-AF65-F5344CB8AC3E}">
        <p14:creationId xmlns:p14="http://schemas.microsoft.com/office/powerpoint/2010/main" val="15659640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6700" y="0"/>
            <a:ext cx="8610371" cy="2065452"/>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a:extLst>
              <a:ext uri="{FF2B5EF4-FFF2-40B4-BE49-F238E27FC236}">
                <a16:creationId xmlns:a16="http://schemas.microsoft.com/office/drawing/2014/main" id="{B9EEDA2B-EA1D-4BD7-B245-A53BDB91F30E}"/>
              </a:ext>
            </a:extLst>
          </p:cNvPr>
          <p:cNvSpPr>
            <a:spLocks noGrp="1"/>
          </p:cNvSpPr>
          <p:nvPr>
            <p:ph type="title"/>
          </p:nvPr>
        </p:nvSpPr>
        <p:spPr>
          <a:xfrm>
            <a:off x="884419" y="620010"/>
            <a:ext cx="7375161" cy="994172"/>
          </a:xfrm>
        </p:spPr>
        <p:txBody>
          <a:bodyPr vert="horz" lIns="91440" tIns="45720" rIns="91440" bIns="45720" rtlCol="0" anchor="ctr">
            <a:normAutofit/>
          </a:bodyPr>
          <a:lstStyle/>
          <a:p>
            <a:pPr algn="ctr">
              <a:spcBef>
                <a:spcPct val="0"/>
              </a:spcBef>
            </a:pPr>
            <a:r>
              <a:rPr lang="en-US" sz="3000" kern="1200">
                <a:solidFill>
                  <a:srgbClr val="FFFFFF"/>
                </a:solidFill>
                <a:latin typeface="+mj-lt"/>
                <a:ea typeface="+mj-ea"/>
                <a:cs typeface="+mj-cs"/>
              </a:rPr>
              <a:t>Assumptions</a:t>
            </a:r>
          </a:p>
        </p:txBody>
      </p:sp>
      <p:sp>
        <p:nvSpPr>
          <p:cNvPr id="3" name="Text Placeholder 2">
            <a:extLst>
              <a:ext uri="{FF2B5EF4-FFF2-40B4-BE49-F238E27FC236}">
                <a16:creationId xmlns:a16="http://schemas.microsoft.com/office/drawing/2014/main" id="{1B7E8103-194F-4CBE-9D2B-35FCEC44C1B8}"/>
              </a:ext>
            </a:extLst>
          </p:cNvPr>
          <p:cNvSpPr>
            <a:spLocks noGrp="1"/>
          </p:cNvSpPr>
          <p:nvPr>
            <p:ph type="body" idx="1"/>
          </p:nvPr>
        </p:nvSpPr>
        <p:spPr>
          <a:xfrm>
            <a:off x="884419" y="2319727"/>
            <a:ext cx="7375161" cy="2020482"/>
          </a:xfrm>
        </p:spPr>
        <p:txBody>
          <a:bodyPr vert="horz" lIns="91440" tIns="45720" rIns="91440" bIns="45720" rtlCol="0">
            <a:normAutofit/>
          </a:bodyPr>
          <a:lstStyle/>
          <a:p>
            <a:pPr indent="-228600">
              <a:spcAft>
                <a:spcPts val="600"/>
              </a:spcAft>
              <a:buFont typeface="Arial" panose="020B0604020202020204" pitchFamily="34" charset="0"/>
              <a:buChar char="•"/>
            </a:pPr>
            <a:r>
              <a:rPr lang="en-US" sz="1800" dirty="0">
                <a:solidFill>
                  <a:srgbClr val="000000"/>
                </a:solidFill>
              </a:rPr>
              <a:t>Normality of Residuals</a:t>
            </a:r>
            <a:endParaRPr lang="en-US" sz="1800" dirty="0">
              <a:solidFill>
                <a:srgbClr val="000000"/>
              </a:solidFill>
              <a:cs typeface="Calibri"/>
            </a:endParaRPr>
          </a:p>
          <a:p>
            <a:pPr indent="-228600">
              <a:spcAft>
                <a:spcPts val="600"/>
              </a:spcAft>
              <a:buFont typeface="Arial" panose="020B0604020202020204" pitchFamily="34" charset="0"/>
              <a:buChar char="•"/>
            </a:pPr>
            <a:r>
              <a:rPr lang="en-US" sz="1800" dirty="0">
                <a:solidFill>
                  <a:srgbClr val="000000"/>
                </a:solidFill>
              </a:rPr>
              <a:t>Homogeneity of variance</a:t>
            </a:r>
            <a:endParaRPr lang="en-US" sz="1800" dirty="0">
              <a:solidFill>
                <a:srgbClr val="000000"/>
              </a:solidFill>
              <a:cs typeface="Calibri"/>
            </a:endParaRPr>
          </a:p>
          <a:p>
            <a:pPr indent="-228600">
              <a:spcAft>
                <a:spcPts val="600"/>
              </a:spcAft>
              <a:buFont typeface="Arial" panose="020B0604020202020204" pitchFamily="34" charset="0"/>
              <a:buChar char="•"/>
            </a:pPr>
            <a:r>
              <a:rPr lang="en-US" sz="1800" dirty="0">
                <a:solidFill>
                  <a:srgbClr val="000000"/>
                </a:solidFill>
              </a:rPr>
              <a:t>Independence of Residuals</a:t>
            </a:r>
            <a:endParaRPr lang="en-US" sz="1800" dirty="0">
              <a:solidFill>
                <a:srgbClr val="000000"/>
              </a:solidFill>
              <a:cs typeface="Calibri"/>
            </a:endParaRPr>
          </a:p>
          <a:p>
            <a:pPr indent="-228600">
              <a:spcAft>
                <a:spcPts val="600"/>
              </a:spcAft>
              <a:buFont typeface="Arial" panose="020B0604020202020204" pitchFamily="34" charset="0"/>
              <a:buChar char="•"/>
            </a:pPr>
            <a:endParaRPr lang="en-US" sz="1800" dirty="0">
              <a:solidFill>
                <a:srgbClr val="000000"/>
              </a:solidFill>
              <a:cs typeface="Calibri"/>
            </a:endParaRPr>
          </a:p>
          <a:p>
            <a:pPr indent="-228600">
              <a:spcAft>
                <a:spcPts val="600"/>
              </a:spcAft>
              <a:buFont typeface="Arial" panose="020B0604020202020204" pitchFamily="34" charset="0"/>
              <a:buChar char="•"/>
            </a:pPr>
            <a:endParaRPr lang="en-US" sz="1500">
              <a:solidFill>
                <a:srgbClr val="000000"/>
              </a:solidFill>
            </a:endParaRPr>
          </a:p>
        </p:txBody>
      </p:sp>
      <p:pic>
        <p:nvPicPr>
          <p:cNvPr id="4" name="Picture 4" descr="A close up of a map&#10;&#10;Description generated with very high confidence">
            <a:extLst>
              <a:ext uri="{FF2B5EF4-FFF2-40B4-BE49-F238E27FC236}">
                <a16:creationId xmlns:a16="http://schemas.microsoft.com/office/drawing/2014/main" id="{58F2FFBF-2F22-41B9-9592-8150384A7D61}"/>
              </a:ext>
            </a:extLst>
          </p:cNvPr>
          <p:cNvPicPr>
            <a:picLocks noChangeAspect="1"/>
          </p:cNvPicPr>
          <p:nvPr/>
        </p:nvPicPr>
        <p:blipFill>
          <a:blip r:embed="rId3"/>
          <a:stretch>
            <a:fillRect/>
          </a:stretch>
        </p:blipFill>
        <p:spPr>
          <a:xfrm>
            <a:off x="4397315" y="2065523"/>
            <a:ext cx="4436132" cy="2942614"/>
          </a:xfrm>
          <a:prstGeom prst="rect">
            <a:avLst/>
          </a:prstGeom>
        </p:spPr>
      </p:pic>
    </p:spTree>
    <p:extLst>
      <p:ext uri="{BB962C8B-B14F-4D97-AF65-F5344CB8AC3E}">
        <p14:creationId xmlns:p14="http://schemas.microsoft.com/office/powerpoint/2010/main" val="2719324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B2191-4CC5-428D-8DCD-845F43B4F67B}"/>
              </a:ext>
            </a:extLst>
          </p:cNvPr>
          <p:cNvSpPr>
            <a:spLocks noGrp="1"/>
          </p:cNvSpPr>
          <p:nvPr>
            <p:ph type="title"/>
          </p:nvPr>
        </p:nvSpPr>
        <p:spPr>
          <a:xfrm>
            <a:off x="312017" y="538085"/>
            <a:ext cx="7879842" cy="898398"/>
          </a:xfrm>
        </p:spPr>
        <p:txBody>
          <a:bodyPr vert="horz" lIns="91440" tIns="45720" rIns="91440" bIns="45720" rtlCol="0" anchor="b">
            <a:normAutofit/>
          </a:bodyPr>
          <a:lstStyle/>
          <a:p>
            <a:pPr algn="ctr">
              <a:spcBef>
                <a:spcPct val="0"/>
              </a:spcBef>
            </a:pPr>
            <a:r>
              <a:rPr lang="en-US" sz="4100"/>
              <a:t>Half Factorial Design Results</a:t>
            </a:r>
          </a:p>
        </p:txBody>
      </p:sp>
      <p:pic>
        <p:nvPicPr>
          <p:cNvPr id="4" name="Picture 4" descr="A screenshot of a cell phone&#10;&#10;Description generated with very high confidence">
            <a:extLst>
              <a:ext uri="{FF2B5EF4-FFF2-40B4-BE49-F238E27FC236}">
                <a16:creationId xmlns:a16="http://schemas.microsoft.com/office/drawing/2014/main" id="{B4A9BADB-7B52-4FA7-A0C6-EB07D5C64D1D}"/>
              </a:ext>
            </a:extLst>
          </p:cNvPr>
          <p:cNvPicPr>
            <a:picLocks noChangeAspect="1"/>
          </p:cNvPicPr>
          <p:nvPr/>
        </p:nvPicPr>
        <p:blipFill>
          <a:blip r:embed="rId2"/>
          <a:stretch>
            <a:fillRect/>
          </a:stretch>
        </p:blipFill>
        <p:spPr>
          <a:xfrm>
            <a:off x="315551" y="1698172"/>
            <a:ext cx="4029056" cy="3006414"/>
          </a:xfrm>
          <a:prstGeom prst="rect">
            <a:avLst/>
          </a:prstGeom>
        </p:spPr>
      </p:pic>
      <p:pic>
        <p:nvPicPr>
          <p:cNvPr id="6" name="Picture 6" descr="A close up of text on a white background&#10;&#10;Description generated with very high confidence">
            <a:extLst>
              <a:ext uri="{FF2B5EF4-FFF2-40B4-BE49-F238E27FC236}">
                <a16:creationId xmlns:a16="http://schemas.microsoft.com/office/drawing/2014/main" id="{1EE48901-F06B-4D38-A7BF-C4CF4C860AEC}"/>
              </a:ext>
            </a:extLst>
          </p:cNvPr>
          <p:cNvPicPr>
            <a:picLocks noChangeAspect="1"/>
          </p:cNvPicPr>
          <p:nvPr/>
        </p:nvPicPr>
        <p:blipFill>
          <a:blip r:embed="rId3"/>
          <a:stretch>
            <a:fillRect/>
          </a:stretch>
        </p:blipFill>
        <p:spPr>
          <a:xfrm>
            <a:off x="4683462" y="1828026"/>
            <a:ext cx="4260915" cy="2746705"/>
          </a:xfrm>
          <a:prstGeom prst="rect">
            <a:avLst/>
          </a:prstGeom>
        </p:spPr>
      </p:pic>
    </p:spTree>
    <p:extLst>
      <p:ext uri="{BB962C8B-B14F-4D97-AF65-F5344CB8AC3E}">
        <p14:creationId xmlns:p14="http://schemas.microsoft.com/office/powerpoint/2010/main" val="30467709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54"/>
        <p:cNvGrpSpPr/>
        <p:nvPr/>
      </p:nvGrpSpPr>
      <p:grpSpPr>
        <a:xfrm>
          <a:off x="0" y="0"/>
          <a:ext cx="0" cy="0"/>
          <a:chOff x="0" y="0"/>
          <a:chExt cx="0" cy="0"/>
        </a:xfrm>
      </p:grpSpPr>
      <p:sp>
        <p:nvSpPr>
          <p:cNvPr id="105" name="Rectangle 104">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360045"/>
            <a:ext cx="8428482" cy="442341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9" name="Straight Connector 108">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59968" y="857250"/>
            <a:ext cx="0" cy="3429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2" name="Picture 4" descr="A close up of a map&#10;&#10;Description generated with high confidence">
            <a:extLst>
              <a:ext uri="{FF2B5EF4-FFF2-40B4-BE49-F238E27FC236}">
                <a16:creationId xmlns:a16="http://schemas.microsoft.com/office/drawing/2014/main" id="{A00C2B1C-37FA-46C7-A33B-CEA4CD01B936}"/>
              </a:ext>
            </a:extLst>
          </p:cNvPr>
          <p:cNvPicPr>
            <a:picLocks noChangeAspect="1"/>
          </p:cNvPicPr>
          <p:nvPr/>
        </p:nvPicPr>
        <p:blipFill>
          <a:blip r:embed="rId3"/>
          <a:stretch>
            <a:fillRect/>
          </a:stretch>
        </p:blipFill>
        <p:spPr>
          <a:xfrm>
            <a:off x="515429" y="1441690"/>
            <a:ext cx="3994029" cy="2680658"/>
          </a:xfrm>
          <a:prstGeom prst="rect">
            <a:avLst/>
          </a:prstGeom>
        </p:spPr>
      </p:pic>
      <p:pic>
        <p:nvPicPr>
          <p:cNvPr id="3" name="Picture 6" descr="A close up of a map&#10;&#10;Description generated with high confidence">
            <a:extLst>
              <a:ext uri="{FF2B5EF4-FFF2-40B4-BE49-F238E27FC236}">
                <a16:creationId xmlns:a16="http://schemas.microsoft.com/office/drawing/2014/main" id="{B830BEDF-7333-431A-BE49-367BDFED50D7}"/>
              </a:ext>
            </a:extLst>
          </p:cNvPr>
          <p:cNvPicPr>
            <a:picLocks noChangeAspect="1"/>
          </p:cNvPicPr>
          <p:nvPr/>
        </p:nvPicPr>
        <p:blipFill>
          <a:blip r:embed="rId4"/>
          <a:stretch>
            <a:fillRect/>
          </a:stretch>
        </p:blipFill>
        <p:spPr>
          <a:xfrm>
            <a:off x="4612975" y="1809184"/>
            <a:ext cx="4080294" cy="1848622"/>
          </a:xfrm>
          <a:prstGeom prst="rect">
            <a:avLst/>
          </a:prstGeom>
        </p:spPr>
      </p:pic>
      <p:sp>
        <p:nvSpPr>
          <p:cNvPr id="5" name="Title 1">
            <a:extLst>
              <a:ext uri="{FF2B5EF4-FFF2-40B4-BE49-F238E27FC236}">
                <a16:creationId xmlns:a16="http://schemas.microsoft.com/office/drawing/2014/main" id="{2A5D4A6C-10E5-4903-83AC-62A5DA650621}"/>
              </a:ext>
            </a:extLst>
          </p:cNvPr>
          <p:cNvSpPr>
            <a:spLocks noGrp="1"/>
          </p:cNvSpPr>
          <p:nvPr>
            <p:ph type="title"/>
          </p:nvPr>
        </p:nvSpPr>
        <p:spPr>
          <a:xfrm>
            <a:off x="430376" y="361349"/>
            <a:ext cx="7030500" cy="999300"/>
          </a:xfrm>
        </p:spPr>
        <p:txBody>
          <a:bodyPr/>
          <a:lstStyle/>
          <a:p>
            <a:r>
              <a:rPr lang="en-US" sz="4000" dirty="0">
                <a:ea typeface="+mj-lt"/>
                <a:cs typeface="+mj-lt"/>
              </a:rPr>
              <a:t>Let’s Explore More</a:t>
            </a:r>
            <a:endParaRPr lang="en-US" sz="4000" dirty="0"/>
          </a:p>
        </p:txBody>
      </p:sp>
    </p:spTree>
    <p:extLst>
      <p:ext uri="{BB962C8B-B14F-4D97-AF65-F5344CB8AC3E}">
        <p14:creationId xmlns:p14="http://schemas.microsoft.com/office/powerpoint/2010/main" val="18703763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7522" y="1817754"/>
            <a:ext cx="4124786" cy="3093591"/>
          </a:xfrm>
          <a:prstGeom prst="rect">
            <a:avLst/>
          </a:prstGeom>
          <a:effectLst>
            <a:softEdge rad="31750"/>
          </a:effectLst>
        </p:spPr>
      </p:pic>
      <p:pic>
        <p:nvPicPr>
          <p:cNvPr id="5" name="Picture 4"/>
          <p:cNvPicPr>
            <a:picLocks noChangeAspect="1"/>
          </p:cNvPicPr>
          <p:nvPr/>
        </p:nvPicPr>
        <p:blipFill>
          <a:blip r:embed="rId3"/>
          <a:stretch>
            <a:fillRect/>
          </a:stretch>
        </p:blipFill>
        <p:spPr>
          <a:xfrm>
            <a:off x="2406213" y="629165"/>
            <a:ext cx="3687404" cy="1008521"/>
          </a:xfrm>
          <a:prstGeom prst="rect">
            <a:avLst/>
          </a:prstGeom>
        </p:spPr>
      </p:pic>
    </p:spTree>
    <p:extLst>
      <p:ext uri="{BB962C8B-B14F-4D97-AF65-F5344CB8AC3E}">
        <p14:creationId xmlns:p14="http://schemas.microsoft.com/office/powerpoint/2010/main" val="37162419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23"/>
          <p:cNvSpPr txBox="1">
            <a:spLocks noGrp="1"/>
          </p:cNvSpPr>
          <p:nvPr>
            <p:ph type="title"/>
          </p:nvPr>
        </p:nvSpPr>
        <p:spPr>
          <a:xfrm>
            <a:off x="1260668" y="684839"/>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Screening experiment </a:t>
            </a:r>
            <a:endParaRPr/>
          </a:p>
        </p:txBody>
      </p:sp>
      <p:pic>
        <p:nvPicPr>
          <p:cNvPr id="346" name="Google Shape;346;p23"/>
          <p:cNvPicPr preferRelativeResize="0"/>
          <p:nvPr/>
        </p:nvPicPr>
        <p:blipFill>
          <a:blip r:embed="rId3">
            <a:alphaModFix/>
          </a:blip>
          <a:stretch>
            <a:fillRect/>
          </a:stretch>
        </p:blipFill>
        <p:spPr>
          <a:xfrm>
            <a:off x="99050" y="1673925"/>
            <a:ext cx="4819650" cy="2724150"/>
          </a:xfrm>
          <a:prstGeom prst="rect">
            <a:avLst/>
          </a:prstGeom>
          <a:noFill/>
          <a:ln>
            <a:noFill/>
          </a:ln>
        </p:spPr>
      </p:pic>
      <p:pic>
        <p:nvPicPr>
          <p:cNvPr id="347" name="Google Shape;347;p23"/>
          <p:cNvPicPr preferRelativeResize="0"/>
          <p:nvPr/>
        </p:nvPicPr>
        <p:blipFill>
          <a:blip r:embed="rId4">
            <a:alphaModFix/>
          </a:blip>
          <a:stretch>
            <a:fillRect/>
          </a:stretch>
        </p:blipFill>
        <p:spPr>
          <a:xfrm>
            <a:off x="4284145" y="1734675"/>
            <a:ext cx="4859855" cy="2382692"/>
          </a:xfrm>
          <a:prstGeom prst="rect">
            <a:avLst/>
          </a:prstGeom>
          <a:noFill/>
          <a:ln>
            <a:noFill/>
          </a:ln>
        </p:spPr>
      </p:pic>
      <p:sp>
        <p:nvSpPr>
          <p:cNvPr id="348" name="Google Shape;348;p23"/>
          <p:cNvSpPr/>
          <p:nvPr/>
        </p:nvSpPr>
        <p:spPr>
          <a:xfrm>
            <a:off x="4098275" y="2941075"/>
            <a:ext cx="446100" cy="57000"/>
          </a:xfrm>
          <a:prstGeom prst="leftArrow">
            <a:avLst>
              <a:gd name="adj1" fmla="val 50000"/>
              <a:gd name="adj2" fmla="val 50000"/>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3"/>
          <p:cNvSpPr/>
          <p:nvPr/>
        </p:nvSpPr>
        <p:spPr>
          <a:xfrm>
            <a:off x="4098275" y="2808775"/>
            <a:ext cx="446100" cy="57000"/>
          </a:xfrm>
          <a:prstGeom prst="leftArrow">
            <a:avLst>
              <a:gd name="adj1" fmla="val 50000"/>
              <a:gd name="adj2" fmla="val 50000"/>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3"/>
          <p:cNvSpPr/>
          <p:nvPr/>
        </p:nvSpPr>
        <p:spPr>
          <a:xfrm>
            <a:off x="5309368" y="3192169"/>
            <a:ext cx="626400" cy="332100"/>
          </a:xfrm>
          <a:prstGeom prst="bracketPair">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54"/>
        <p:cNvGrpSpPr/>
        <p:nvPr/>
      </p:nvGrpSpPr>
      <p:grpSpPr>
        <a:xfrm>
          <a:off x="0" y="0"/>
          <a:ext cx="0" cy="0"/>
          <a:chOff x="0" y="0"/>
          <a:chExt cx="0" cy="0"/>
        </a:xfrm>
      </p:grpSpPr>
      <p:sp>
        <p:nvSpPr>
          <p:cNvPr id="105" name="Rectangle 104">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360045"/>
            <a:ext cx="8428482" cy="442341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5" name="Google Shape;355;p24"/>
          <p:cNvPicPr preferRelativeResize="0"/>
          <p:nvPr/>
        </p:nvPicPr>
        <p:blipFill>
          <a:blip r:embed="rId3"/>
          <a:stretch>
            <a:fillRect/>
          </a:stretch>
        </p:blipFill>
        <p:spPr>
          <a:xfrm>
            <a:off x="482600" y="1243506"/>
            <a:ext cx="3971037" cy="2656486"/>
          </a:xfrm>
          <a:prstGeom prst="rect">
            <a:avLst/>
          </a:prstGeom>
          <a:noFill/>
        </p:spPr>
      </p:pic>
      <p:cxnSp>
        <p:nvCxnSpPr>
          <p:cNvPr id="109" name="Straight Connector 108">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59968" y="857250"/>
            <a:ext cx="0" cy="3429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356" name="Google Shape;356;p24"/>
          <p:cNvPicPr preferRelativeResize="0"/>
          <p:nvPr/>
        </p:nvPicPr>
        <p:blipFill>
          <a:blip r:embed="rId4"/>
          <a:stretch>
            <a:fillRect/>
          </a:stretch>
        </p:blipFill>
        <p:spPr>
          <a:xfrm>
            <a:off x="4690362" y="1243506"/>
            <a:ext cx="3971037" cy="2656486"/>
          </a:xfrm>
          <a:prstGeom prst="rect">
            <a:avLst/>
          </a:prstGeom>
          <a:noFill/>
        </p:spPr>
      </p:pic>
    </p:spTree>
    <p:extLst>
      <p:ext uri="{BB962C8B-B14F-4D97-AF65-F5344CB8AC3E}">
        <p14:creationId xmlns:p14="http://schemas.microsoft.com/office/powerpoint/2010/main" val="66643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Google Shape;285;p14" descr="A group of people sitting at a train station&#10;&#10;Description generated with high confidence">
            <a:extLst>
              <a:ext uri="{FF2B5EF4-FFF2-40B4-BE49-F238E27FC236}">
                <a16:creationId xmlns:a16="http://schemas.microsoft.com/office/drawing/2014/main" id="{75299977-C362-49E4-83D7-4D33E03C633C}"/>
              </a:ext>
            </a:extLst>
          </p:cNvPr>
          <p:cNvPicPr preferRelativeResize="0"/>
          <p:nvPr/>
        </p:nvPicPr>
        <p:blipFill rotWithShape="1">
          <a:blip r:embed="rId2">
            <a:alphaModFix/>
          </a:blip>
          <a:srcRect r="6" b="8205"/>
          <a:stretch/>
        </p:blipFill>
        <p:spPr>
          <a:xfrm>
            <a:off x="4348157" y="10"/>
            <a:ext cx="4795614" cy="5143490"/>
          </a:xfrm>
          <a:prstGeom prst="rect">
            <a:avLst/>
          </a:prstGeom>
          <a:noFill/>
        </p:spPr>
      </p:pic>
      <p:pic>
        <p:nvPicPr>
          <p:cNvPr id="10" name="Picture 9">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9144000" cy="5143500"/>
          </a:xfrm>
          <a:prstGeom prst="rect">
            <a:avLst/>
          </a:prstGeom>
        </p:spPr>
      </p:pic>
      <p:sp>
        <p:nvSpPr>
          <p:cNvPr id="2" name="Title 1">
            <a:extLst>
              <a:ext uri="{FF2B5EF4-FFF2-40B4-BE49-F238E27FC236}">
                <a16:creationId xmlns:a16="http://schemas.microsoft.com/office/drawing/2014/main" id="{DFBC1657-EC65-4B3A-ABE1-5DAF1C2EBEC1}"/>
              </a:ext>
            </a:extLst>
          </p:cNvPr>
          <p:cNvSpPr>
            <a:spLocks noGrp="1"/>
          </p:cNvSpPr>
          <p:nvPr>
            <p:ph type="title"/>
          </p:nvPr>
        </p:nvSpPr>
        <p:spPr>
          <a:xfrm>
            <a:off x="247909" y="318475"/>
            <a:ext cx="4389887" cy="1609163"/>
          </a:xfrm>
        </p:spPr>
        <p:txBody>
          <a:bodyPr>
            <a:normAutofit/>
          </a:bodyPr>
          <a:lstStyle/>
          <a:p>
            <a:r>
              <a:rPr lang="en-GB" dirty="0">
                <a:solidFill>
                  <a:srgbClr val="000000"/>
                </a:solidFill>
                <a:ea typeface="+mj-lt"/>
                <a:cs typeface="+mj-lt"/>
              </a:rPr>
              <a:t>What skills do the workers require?</a:t>
            </a:r>
            <a:endParaRPr lang="en-US" dirty="0">
              <a:ea typeface="+mj-lt"/>
              <a:cs typeface="+mj-lt"/>
            </a:endParaRPr>
          </a:p>
          <a:p>
            <a:endParaRPr lang="en-US" dirty="0">
              <a:solidFill>
                <a:srgbClr val="000000"/>
              </a:solidFill>
              <a:cs typeface="Calibri Light"/>
            </a:endParaRPr>
          </a:p>
        </p:txBody>
      </p:sp>
      <p:pic>
        <p:nvPicPr>
          <p:cNvPr id="12" name="Google Shape;286;p14" descr="A group of people performing on a counter&#10;&#10;Description generated with high confidence">
            <a:extLst>
              <a:ext uri="{FF2B5EF4-FFF2-40B4-BE49-F238E27FC236}">
                <a16:creationId xmlns:a16="http://schemas.microsoft.com/office/drawing/2014/main" id="{C126906F-982B-46AD-8236-BC368454594F}"/>
              </a:ext>
            </a:extLst>
          </p:cNvPr>
          <p:cNvPicPr preferRelativeResize="0"/>
          <p:nvPr/>
        </p:nvPicPr>
        <p:blipFill>
          <a:blip r:embed="rId4">
            <a:alphaModFix/>
          </a:blip>
          <a:stretch>
            <a:fillRect/>
          </a:stretch>
        </p:blipFill>
        <p:spPr>
          <a:xfrm>
            <a:off x="376697" y="1616887"/>
            <a:ext cx="2915546" cy="1676419"/>
          </a:xfrm>
          <a:prstGeom prst="rect">
            <a:avLst/>
          </a:prstGeom>
          <a:ln>
            <a:noFill/>
          </a:ln>
          <a:effectLst>
            <a:softEdge rad="112500"/>
          </a:effectLst>
        </p:spPr>
      </p:pic>
      <p:pic>
        <p:nvPicPr>
          <p:cNvPr id="24" name="Google Shape;287;p14" descr="A close up of a tray full of food&#10;&#10;Description generated with high confidence">
            <a:extLst>
              <a:ext uri="{FF2B5EF4-FFF2-40B4-BE49-F238E27FC236}">
                <a16:creationId xmlns:a16="http://schemas.microsoft.com/office/drawing/2014/main" id="{518A271D-66C3-422A-B5CC-4DCCF992319B}"/>
              </a:ext>
            </a:extLst>
          </p:cNvPr>
          <p:cNvPicPr preferRelativeResize="0"/>
          <p:nvPr/>
        </p:nvPicPr>
        <p:blipFill>
          <a:blip r:embed="rId5">
            <a:alphaModFix/>
          </a:blip>
          <a:stretch>
            <a:fillRect/>
          </a:stretch>
        </p:blipFill>
        <p:spPr>
          <a:xfrm>
            <a:off x="1938063" y="3284852"/>
            <a:ext cx="2635189" cy="1860297"/>
          </a:xfrm>
          <a:prstGeom prst="rect">
            <a:avLst/>
          </a:prstGeom>
          <a:ln>
            <a:noFill/>
          </a:ln>
          <a:effectLst>
            <a:softEdge rad="112500"/>
          </a:effectLst>
        </p:spPr>
      </p:pic>
    </p:spTree>
    <p:extLst>
      <p:ext uri="{BB962C8B-B14F-4D97-AF65-F5344CB8AC3E}">
        <p14:creationId xmlns:p14="http://schemas.microsoft.com/office/powerpoint/2010/main" val="29281005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2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Additional 4 runs</a:t>
            </a:r>
            <a:endParaRPr dirty="0"/>
          </a:p>
        </p:txBody>
      </p:sp>
      <p:pic>
        <p:nvPicPr>
          <p:cNvPr id="362" name="Google Shape;362;p25"/>
          <p:cNvPicPr preferRelativeResize="0"/>
          <p:nvPr/>
        </p:nvPicPr>
        <p:blipFill>
          <a:blip r:embed="rId3">
            <a:alphaModFix/>
          </a:blip>
          <a:stretch>
            <a:fillRect/>
          </a:stretch>
        </p:blipFill>
        <p:spPr>
          <a:xfrm>
            <a:off x="329750" y="1485325"/>
            <a:ext cx="4147200" cy="926750"/>
          </a:xfrm>
          <a:prstGeom prst="rect">
            <a:avLst/>
          </a:prstGeom>
          <a:noFill/>
          <a:ln>
            <a:noFill/>
          </a:ln>
        </p:spPr>
      </p:pic>
      <p:pic>
        <p:nvPicPr>
          <p:cNvPr id="363" name="Google Shape;363;p25"/>
          <p:cNvPicPr preferRelativeResize="0"/>
          <p:nvPr/>
        </p:nvPicPr>
        <p:blipFill rotWithShape="1">
          <a:blip r:embed="rId4">
            <a:alphaModFix/>
          </a:blip>
          <a:srcRect l="-11480" t="-1980" r="11479" b="1979"/>
          <a:stretch/>
        </p:blipFill>
        <p:spPr>
          <a:xfrm>
            <a:off x="750250" y="2571750"/>
            <a:ext cx="3306211" cy="2398925"/>
          </a:xfrm>
          <a:prstGeom prst="rect">
            <a:avLst/>
          </a:prstGeom>
          <a:noFill/>
          <a:ln>
            <a:noFill/>
          </a:ln>
        </p:spPr>
      </p:pic>
      <p:pic>
        <p:nvPicPr>
          <p:cNvPr id="364" name="Google Shape;364;p25"/>
          <p:cNvPicPr preferRelativeResize="0"/>
          <p:nvPr/>
        </p:nvPicPr>
        <p:blipFill>
          <a:blip r:embed="rId5">
            <a:alphaModFix/>
          </a:blip>
          <a:stretch>
            <a:fillRect/>
          </a:stretch>
        </p:blipFill>
        <p:spPr>
          <a:xfrm>
            <a:off x="4977536" y="2620650"/>
            <a:ext cx="3242418" cy="2398925"/>
          </a:xfrm>
          <a:prstGeom prst="rect">
            <a:avLst/>
          </a:prstGeom>
          <a:noFill/>
          <a:ln>
            <a:noFill/>
          </a:ln>
        </p:spPr>
      </p:pic>
      <p:pic>
        <p:nvPicPr>
          <p:cNvPr id="365" name="Google Shape;365;p25"/>
          <p:cNvPicPr preferRelativeResize="0"/>
          <p:nvPr/>
        </p:nvPicPr>
        <p:blipFill>
          <a:blip r:embed="rId6">
            <a:alphaModFix/>
          </a:blip>
          <a:stretch>
            <a:fillRect/>
          </a:stretch>
        </p:blipFill>
        <p:spPr>
          <a:xfrm>
            <a:off x="4633025" y="1412775"/>
            <a:ext cx="4297150" cy="1046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61403-AE98-414E-9581-FF5B537804F5}"/>
              </a:ext>
            </a:extLst>
          </p:cNvPr>
          <p:cNvSpPr>
            <a:spLocks noGrp="1"/>
          </p:cNvSpPr>
          <p:nvPr>
            <p:ph type="title"/>
          </p:nvPr>
        </p:nvSpPr>
        <p:spPr/>
        <p:txBody>
          <a:bodyPr/>
          <a:lstStyle/>
          <a:p>
            <a:r>
              <a:rPr lang="en-GB" dirty="0"/>
              <a:t>Additional runs continued…</a:t>
            </a:r>
            <a:endParaRPr lang="en-US" dirty="0"/>
          </a:p>
        </p:txBody>
      </p:sp>
      <p:pic>
        <p:nvPicPr>
          <p:cNvPr id="5" name="Picture 4">
            <a:extLst>
              <a:ext uri="{FF2B5EF4-FFF2-40B4-BE49-F238E27FC236}">
                <a16:creationId xmlns:a16="http://schemas.microsoft.com/office/drawing/2014/main" id="{46E80B7C-5F4D-4DFB-B531-F766572E7276}"/>
              </a:ext>
            </a:extLst>
          </p:cNvPr>
          <p:cNvPicPr>
            <a:picLocks noChangeAspect="1"/>
          </p:cNvPicPr>
          <p:nvPr/>
        </p:nvPicPr>
        <p:blipFill>
          <a:blip r:embed="rId2"/>
          <a:stretch>
            <a:fillRect/>
          </a:stretch>
        </p:blipFill>
        <p:spPr>
          <a:xfrm>
            <a:off x="657534" y="1839579"/>
            <a:ext cx="3611880" cy="2896012"/>
          </a:xfrm>
          <a:prstGeom prst="rect">
            <a:avLst/>
          </a:prstGeom>
        </p:spPr>
      </p:pic>
      <p:pic>
        <p:nvPicPr>
          <p:cNvPr id="6" name="Picture 5">
            <a:extLst>
              <a:ext uri="{FF2B5EF4-FFF2-40B4-BE49-F238E27FC236}">
                <a16:creationId xmlns:a16="http://schemas.microsoft.com/office/drawing/2014/main" id="{18CE6E0C-0731-4785-B785-C9A927F7E464}"/>
              </a:ext>
            </a:extLst>
          </p:cNvPr>
          <p:cNvPicPr>
            <a:picLocks noChangeAspect="1"/>
          </p:cNvPicPr>
          <p:nvPr/>
        </p:nvPicPr>
        <p:blipFill>
          <a:blip r:embed="rId3"/>
          <a:stretch>
            <a:fillRect/>
          </a:stretch>
        </p:blipFill>
        <p:spPr>
          <a:xfrm>
            <a:off x="4940591" y="1839579"/>
            <a:ext cx="3933750" cy="3073242"/>
          </a:xfrm>
          <a:prstGeom prst="rect">
            <a:avLst/>
          </a:prstGeom>
        </p:spPr>
      </p:pic>
    </p:spTree>
    <p:extLst>
      <p:ext uri="{BB962C8B-B14F-4D97-AF65-F5344CB8AC3E}">
        <p14:creationId xmlns:p14="http://schemas.microsoft.com/office/powerpoint/2010/main" val="9449412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pic>
        <p:nvPicPr>
          <p:cNvPr id="6" name="Picture 5">
            <a:extLst>
              <a:ext uri="{FF2B5EF4-FFF2-40B4-BE49-F238E27FC236}">
                <a16:creationId xmlns:a16="http://schemas.microsoft.com/office/drawing/2014/main" id="{0A7841BB-CA3D-4AAF-97D3-93974F69C0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830907" cy="1905266"/>
          </a:xfrm>
          <a:prstGeom prst="rect">
            <a:avLst/>
          </a:prstGeom>
        </p:spPr>
      </p:pic>
      <p:sp>
        <p:nvSpPr>
          <p:cNvPr id="7" name="Title 1">
            <a:extLst>
              <a:ext uri="{FF2B5EF4-FFF2-40B4-BE49-F238E27FC236}">
                <a16:creationId xmlns:a16="http://schemas.microsoft.com/office/drawing/2014/main" id="{CD8191EA-A62D-44E4-A7DB-F3E77E927936}"/>
              </a:ext>
            </a:extLst>
          </p:cNvPr>
          <p:cNvSpPr txBox="1">
            <a:spLocks/>
          </p:cNvSpPr>
          <p:nvPr/>
        </p:nvSpPr>
        <p:spPr>
          <a:xfrm>
            <a:off x="884419" y="564027"/>
            <a:ext cx="7375161" cy="994172"/>
          </a:xfrm>
          <a:prstGeom prst="rect">
            <a:avLst/>
          </a:prstGeom>
        </p:spPr>
        <p:txBody>
          <a:bodyPr spcFirstLastPara="1" vert="horz" wrap="square" lIns="91440" tIns="45720" rIns="91440" bIns="45720" rtlCol="0" anchor="ctr" anchorCtr="0">
            <a:normAutofit/>
          </a:bodyPr>
          <a:lstStyle>
            <a:lvl1pPr lvl="0" algn="l" defTabSz="914400" rtl="0" eaLnBrk="1" latinLnBrk="0" hangingPunct="1">
              <a:lnSpc>
                <a:spcPct val="90000"/>
              </a:lnSpc>
              <a:spcBef>
                <a:spcPts val="0"/>
              </a:spcBef>
              <a:spcAft>
                <a:spcPts val="0"/>
              </a:spcAft>
              <a:buSzPts val="2800"/>
              <a:buNone/>
              <a:defRPr sz="44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pPr algn="ctr">
              <a:spcBef>
                <a:spcPct val="0"/>
              </a:spcBef>
              <a:buClrTx/>
              <a:buFontTx/>
            </a:pPr>
            <a:r>
              <a:rPr lang="en-US" sz="3000" dirty="0">
                <a:solidFill>
                  <a:srgbClr val="FFFFFF"/>
                </a:solidFill>
              </a:rPr>
              <a:t>Conclusion</a:t>
            </a:r>
          </a:p>
        </p:txBody>
      </p:sp>
      <p:sp>
        <p:nvSpPr>
          <p:cNvPr id="5" name="TextBox 4">
            <a:extLst>
              <a:ext uri="{FF2B5EF4-FFF2-40B4-BE49-F238E27FC236}">
                <a16:creationId xmlns:a16="http://schemas.microsoft.com/office/drawing/2014/main" id="{9561342B-ED8C-4B28-815D-8889BC461C97}"/>
              </a:ext>
            </a:extLst>
          </p:cNvPr>
          <p:cNvSpPr txBox="1"/>
          <p:nvPr/>
        </p:nvSpPr>
        <p:spPr>
          <a:xfrm>
            <a:off x="555834" y="2062716"/>
            <a:ext cx="7719238" cy="2769989"/>
          </a:xfrm>
          <a:prstGeom prst="rect">
            <a:avLst/>
          </a:prstGeom>
          <a:noFill/>
        </p:spPr>
        <p:txBody>
          <a:bodyPr wrap="square" rtlCol="0">
            <a:spAutoFit/>
          </a:bodyPr>
          <a:lstStyle/>
          <a:p>
            <a:r>
              <a:rPr lang="en-US" sz="1600" dirty="0"/>
              <a:t>Half-Factorial Design &amp; Screening Experiment results agree that the:</a:t>
            </a:r>
          </a:p>
          <a:p>
            <a:pPr marL="285750" indent="-285750">
              <a:buFont typeface="Wingdings" panose="05000000000000000000" pitchFamily="2" charset="2"/>
              <a:buChar char="ü"/>
            </a:pPr>
            <a:r>
              <a:rPr lang="en-US" sz="1600" dirty="0"/>
              <a:t>Hand</a:t>
            </a:r>
          </a:p>
          <a:p>
            <a:pPr marL="285750" indent="-285750">
              <a:buFont typeface="Wingdings" panose="05000000000000000000" pitchFamily="2" charset="2"/>
              <a:buChar char="ü"/>
            </a:pPr>
            <a:r>
              <a:rPr lang="en-US" sz="1600" dirty="0"/>
              <a:t>Method</a:t>
            </a:r>
          </a:p>
          <a:p>
            <a:pPr marL="285750" indent="-285750">
              <a:buFont typeface="Wingdings" panose="05000000000000000000" pitchFamily="2" charset="2"/>
              <a:buChar char="ü"/>
            </a:pPr>
            <a:r>
              <a:rPr lang="en-US" sz="1600" dirty="0"/>
              <a:t>Hand x Method</a:t>
            </a:r>
          </a:p>
          <a:p>
            <a:r>
              <a:rPr lang="en-US" sz="1600" dirty="0"/>
              <a:t>had an effect on the time taken to complete the Minnesota Dexterity Test</a:t>
            </a:r>
          </a:p>
          <a:p>
            <a:endParaRPr lang="en-US" sz="1600" dirty="0"/>
          </a:p>
          <a:p>
            <a:endParaRPr lang="en-US" sz="1600" dirty="0"/>
          </a:p>
          <a:p>
            <a:r>
              <a:rPr lang="en-US" sz="1600" dirty="0"/>
              <a:t>More investigation needs to be done to solidify whether the effect of weights &amp; weights x distraction have an effect and this can be done by folding over the Half-Factorial Design</a:t>
            </a:r>
            <a:r>
              <a:rPr lang="en-US" dirty="0"/>
              <a:t>.</a:t>
            </a:r>
          </a:p>
          <a:p>
            <a:endParaRPr lang="en-US" dirty="0"/>
          </a:p>
        </p:txBody>
      </p:sp>
    </p:spTree>
    <p:extLst>
      <p:ext uri="{BB962C8B-B14F-4D97-AF65-F5344CB8AC3E}">
        <p14:creationId xmlns:p14="http://schemas.microsoft.com/office/powerpoint/2010/main" val="3563883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794"/>
            <a:ext cx="4211157" cy="51435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3964"/>
            <a:ext cx="3750328" cy="4050721"/>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Handshake">
            <a:extLst>
              <a:ext uri="{FF2B5EF4-FFF2-40B4-BE49-F238E27FC236}">
                <a16:creationId xmlns:a16="http://schemas.microsoft.com/office/drawing/2014/main" id="{1EC50D8A-F27C-48B5-B19D-91AF241BDA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6303" y="1308080"/>
            <a:ext cx="2715016" cy="2715016"/>
          </a:xfrm>
          <a:prstGeom prst="rect">
            <a:avLst/>
          </a:prstGeom>
        </p:spPr>
      </p:pic>
      <p:sp>
        <p:nvSpPr>
          <p:cNvPr id="3" name="Text Placeholder 2">
            <a:extLst>
              <a:ext uri="{FF2B5EF4-FFF2-40B4-BE49-F238E27FC236}">
                <a16:creationId xmlns:a16="http://schemas.microsoft.com/office/drawing/2014/main" id="{B3EFE792-E195-4AA7-ADE6-D88671399431}"/>
              </a:ext>
            </a:extLst>
          </p:cNvPr>
          <p:cNvSpPr>
            <a:spLocks noGrp="1"/>
          </p:cNvSpPr>
          <p:nvPr>
            <p:ph type="body" idx="1"/>
          </p:nvPr>
        </p:nvSpPr>
        <p:spPr>
          <a:xfrm>
            <a:off x="4621845" y="1287893"/>
            <a:ext cx="3733184" cy="2729467"/>
          </a:xfrm>
        </p:spPr>
        <p:txBody>
          <a:bodyPr vert="horz" lIns="91440" tIns="45720" rIns="91440" bIns="45720" rtlCol="0" anchor="ctr">
            <a:normAutofit/>
          </a:bodyPr>
          <a:lstStyle/>
          <a:p>
            <a:pPr marL="228600" indent="0" algn="ctr">
              <a:spcAft>
                <a:spcPts val="600"/>
              </a:spcAft>
              <a:buNone/>
            </a:pPr>
            <a:r>
              <a:rPr lang="en-US" sz="5400" dirty="0">
                <a:solidFill>
                  <a:srgbClr val="000000"/>
                </a:solidFill>
              </a:rPr>
              <a:t>Thank you </a:t>
            </a:r>
            <a:endParaRPr lang="en-US" sz="5400">
              <a:cs typeface="Calibri"/>
            </a:endParaRPr>
          </a:p>
        </p:txBody>
      </p:sp>
    </p:spTree>
    <p:extLst>
      <p:ext uri="{BB962C8B-B14F-4D97-AF65-F5344CB8AC3E}">
        <p14:creationId xmlns:p14="http://schemas.microsoft.com/office/powerpoint/2010/main" val="4027366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91"/>
        <p:cNvGrpSpPr/>
        <p:nvPr/>
      </p:nvGrpSpPr>
      <p:grpSpPr>
        <a:xfrm>
          <a:off x="0" y="0"/>
          <a:ext cx="0" cy="0"/>
          <a:chOff x="0" y="0"/>
          <a:chExt cx="0" cy="0"/>
        </a:xfrm>
      </p:grpSpPr>
      <p:sp>
        <p:nvSpPr>
          <p:cNvPr id="192" name="Rectangle 191">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6700" y="0"/>
            <a:ext cx="8610371" cy="2065452"/>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3" name="Picture 192">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92" name="Google Shape;292;p15"/>
          <p:cNvSpPr txBox="1">
            <a:spLocks noGrp="1"/>
          </p:cNvSpPr>
          <p:nvPr>
            <p:ph type="title"/>
          </p:nvPr>
        </p:nvSpPr>
        <p:spPr>
          <a:xfrm>
            <a:off x="884419" y="620010"/>
            <a:ext cx="7375161" cy="994172"/>
          </a:xfrm>
          <a:prstGeom prst="rect">
            <a:avLst/>
          </a:prstGeom>
        </p:spPr>
        <p:txBody>
          <a:bodyPr spcFirstLastPara="1" vert="horz" lIns="91440" tIns="45720" rIns="91440" bIns="45720" rtlCol="0" anchor="ctr" anchorCtr="0">
            <a:normAutofit/>
          </a:bodyPr>
          <a:lstStyle/>
          <a:p>
            <a:pPr marL="0" lvl="0" indent="0" algn="ctr">
              <a:spcBef>
                <a:spcPct val="0"/>
              </a:spcBef>
              <a:spcAft>
                <a:spcPts val="0"/>
              </a:spcAft>
            </a:pPr>
            <a:r>
              <a:rPr lang="en-US" sz="3000" kern="1200">
                <a:solidFill>
                  <a:srgbClr val="FFFFFF"/>
                </a:solidFill>
                <a:latin typeface="+mj-lt"/>
                <a:ea typeface="+mj-ea"/>
                <a:cs typeface="+mj-cs"/>
              </a:rPr>
              <a:t>Dexterity </a:t>
            </a:r>
          </a:p>
        </p:txBody>
      </p:sp>
      <p:sp>
        <p:nvSpPr>
          <p:cNvPr id="293" name="Google Shape;293;p15"/>
          <p:cNvSpPr txBox="1">
            <a:spLocks noGrp="1"/>
          </p:cNvSpPr>
          <p:nvPr>
            <p:ph type="body" idx="1"/>
          </p:nvPr>
        </p:nvSpPr>
        <p:spPr>
          <a:xfrm>
            <a:off x="755023" y="2319727"/>
            <a:ext cx="7375161" cy="2020482"/>
          </a:xfrm>
          <a:prstGeom prst="rect">
            <a:avLst/>
          </a:prstGeom>
        </p:spPr>
        <p:txBody>
          <a:bodyPr spcFirstLastPara="1" vert="horz" wrap="square" lIns="91440" tIns="45720" rIns="91440" bIns="45720" rtlCol="0" anchor="t" anchorCtr="0">
            <a:noAutofit/>
          </a:bodyPr>
          <a:lstStyle/>
          <a:p>
            <a:pPr marL="0" lvl="0" indent="0">
              <a:spcBef>
                <a:spcPts val="0"/>
              </a:spcBef>
              <a:spcAft>
                <a:spcPts val="0"/>
              </a:spcAft>
              <a:buNone/>
            </a:pPr>
            <a:r>
              <a:rPr lang="en-US" sz="1800" b="1" i="1" dirty="0">
                <a:solidFill>
                  <a:srgbClr val="000000"/>
                </a:solidFill>
              </a:rPr>
              <a:t>The ability to perform a difficult action quickly and skillfully with hands.</a:t>
            </a:r>
            <a:endParaRPr lang="en-US" sz="1800" i="1" dirty="0">
              <a:solidFill>
                <a:srgbClr val="000000"/>
              </a:solidFill>
              <a:cs typeface="Calibri"/>
            </a:endParaRPr>
          </a:p>
          <a:p>
            <a:pPr marL="0" indent="-228600">
              <a:buFont typeface="Arial" panose="020B0604020202020204" pitchFamily="34" charset="0"/>
              <a:buChar char="•"/>
            </a:pPr>
            <a:endParaRPr lang="en-US" sz="1800" b="1" i="1" dirty="0">
              <a:solidFill>
                <a:srgbClr val="000000"/>
              </a:solidFill>
              <a:cs typeface="Calibri"/>
            </a:endParaRPr>
          </a:p>
          <a:p>
            <a:pPr marL="0" indent="0">
              <a:buNone/>
            </a:pPr>
            <a:endParaRPr lang="en-US" sz="1800" b="1" i="1" dirty="0">
              <a:solidFill>
                <a:srgbClr val="000000"/>
              </a:solidFill>
              <a:cs typeface="Calibri"/>
            </a:endParaRPr>
          </a:p>
          <a:p>
            <a:pPr marL="0" lvl="0" indent="0">
              <a:spcBef>
                <a:spcPts val="1600"/>
              </a:spcBef>
              <a:spcAft>
                <a:spcPts val="0"/>
              </a:spcAft>
              <a:buNone/>
            </a:pPr>
            <a:r>
              <a:rPr lang="en-US" sz="1800" dirty="0">
                <a:solidFill>
                  <a:srgbClr val="000000"/>
                </a:solidFill>
              </a:rPr>
              <a:t>Important features of dexterity testing:</a:t>
            </a:r>
            <a:endParaRPr lang="en-US" sz="1800" dirty="0">
              <a:solidFill>
                <a:srgbClr val="000000"/>
              </a:solidFill>
              <a:cs typeface="Calibri"/>
            </a:endParaRPr>
          </a:p>
          <a:p>
            <a:pPr marL="914400" indent="-228600">
              <a:lnSpc>
                <a:spcPct val="150000"/>
              </a:lnSpc>
              <a:buSzPts val="1200"/>
              <a:buFont typeface="Arial" panose="020B0604020202020204" pitchFamily="34" charset="0"/>
              <a:buChar char="•"/>
            </a:pPr>
            <a:r>
              <a:rPr lang="en-US" sz="1600" dirty="0">
                <a:solidFill>
                  <a:srgbClr val="000000"/>
                </a:solidFill>
              </a:rPr>
              <a:t>The precision of the movement </a:t>
            </a:r>
          </a:p>
          <a:p>
            <a:pPr marL="914400" indent="-228600">
              <a:lnSpc>
                <a:spcPct val="150000"/>
              </a:lnSpc>
              <a:buSzPts val="1200"/>
              <a:buFont typeface="Arial" panose="020B0604020202020204" pitchFamily="34" charset="0"/>
              <a:buChar char="•"/>
            </a:pPr>
            <a:r>
              <a:rPr lang="en-US" sz="1600" dirty="0">
                <a:solidFill>
                  <a:srgbClr val="000000"/>
                </a:solidFill>
              </a:rPr>
              <a:t>Defining the beginning and end points of the movement </a:t>
            </a:r>
          </a:p>
          <a:p>
            <a:pPr marL="914400" indent="-228600">
              <a:lnSpc>
                <a:spcPct val="150000"/>
              </a:lnSpc>
              <a:buSzPts val="1200"/>
              <a:buFont typeface="Arial" panose="020B0604020202020204" pitchFamily="34" charset="0"/>
              <a:buChar char="•"/>
            </a:pPr>
            <a:r>
              <a:rPr lang="en-US" sz="1600" dirty="0">
                <a:solidFill>
                  <a:srgbClr val="000000"/>
                </a:solidFill>
              </a:rPr>
              <a:t>The stability of the environment </a:t>
            </a:r>
          </a:p>
          <a:p>
            <a:pPr marL="0" lvl="0" indent="-228600">
              <a:spcBef>
                <a:spcPts val="1600"/>
              </a:spcBef>
              <a:spcAft>
                <a:spcPts val="1600"/>
              </a:spcAft>
              <a:buFont typeface="Arial" panose="020B0604020202020204" pitchFamily="34" charset="0"/>
              <a:buChar char="•"/>
            </a:pPr>
            <a:endParaRPr lang="en-US" sz="1500" dirty="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97"/>
        <p:cNvGrpSpPr/>
        <p:nvPr/>
      </p:nvGrpSpPr>
      <p:grpSpPr>
        <a:xfrm>
          <a:off x="0" y="0"/>
          <a:ext cx="0" cy="0"/>
          <a:chOff x="0" y="0"/>
          <a:chExt cx="0" cy="0"/>
        </a:xfrm>
      </p:grpSpPr>
      <p:sp>
        <p:nvSpPr>
          <p:cNvPr id="114" name="Rectangle 113">
            <a:extLst>
              <a:ext uri="{FF2B5EF4-FFF2-40B4-BE49-F238E27FC236}">
                <a16:creationId xmlns:a16="http://schemas.microsoft.com/office/drawing/2014/main" id="{C6B8CC7F-3622-46E3-9272-E1956397D2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76179" cy="3422085"/>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F3FE55B4-2EE5-4A4A-AD80-1A14F660F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6179" y="0"/>
            <a:ext cx="5967307" cy="51435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8" name="Picture 117">
            <a:extLst>
              <a:ext uri="{FF2B5EF4-FFF2-40B4-BE49-F238E27FC236}">
                <a16:creationId xmlns:a16="http://schemas.microsoft.com/office/drawing/2014/main" id="{7267E9C1-58F1-46EE-9BBE-108764BF9E2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a:off x="0" y="0"/>
            <a:ext cx="9144000" cy="5143500"/>
          </a:xfrm>
          <a:prstGeom prst="rect">
            <a:avLst/>
          </a:prstGeom>
        </p:spPr>
      </p:pic>
      <p:sp>
        <p:nvSpPr>
          <p:cNvPr id="298" name="Google Shape;298;p16"/>
          <p:cNvSpPr txBox="1">
            <a:spLocks noGrp="1"/>
          </p:cNvSpPr>
          <p:nvPr>
            <p:ph type="title"/>
          </p:nvPr>
        </p:nvSpPr>
        <p:spPr>
          <a:xfrm>
            <a:off x="1369060" y="3417170"/>
            <a:ext cx="4748928" cy="859509"/>
          </a:xfrm>
          <a:prstGeom prst="rect">
            <a:avLst/>
          </a:prstGeom>
        </p:spPr>
        <p:txBody>
          <a:bodyPr spcFirstLastPara="1" vert="horz" lIns="91440" tIns="45720" rIns="91440" bIns="45720" rtlCol="0" anchor="t" anchorCtr="0">
            <a:normAutofit/>
          </a:bodyPr>
          <a:lstStyle/>
          <a:p>
            <a:pPr marL="0" lvl="0" indent="0">
              <a:spcBef>
                <a:spcPct val="0"/>
              </a:spcBef>
              <a:spcAft>
                <a:spcPts val="0"/>
              </a:spcAft>
            </a:pPr>
            <a:r>
              <a:rPr lang="en-US" sz="2700">
                <a:solidFill>
                  <a:srgbClr val="000000"/>
                </a:solidFill>
              </a:rPr>
              <a:t>Common dexterity tests </a:t>
            </a:r>
          </a:p>
        </p:txBody>
      </p:sp>
      <p:sp>
        <p:nvSpPr>
          <p:cNvPr id="120" name="Freeform: Shape 119">
            <a:extLst>
              <a:ext uri="{FF2B5EF4-FFF2-40B4-BE49-F238E27FC236}">
                <a16:creationId xmlns:a16="http://schemas.microsoft.com/office/drawing/2014/main" id="{F62B8A8C-A996-46DA-AB61-1A4DD70734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 y="1"/>
            <a:ext cx="2849327" cy="2867188"/>
          </a:xfrm>
          <a:custGeom>
            <a:avLst/>
            <a:gdLst>
              <a:gd name="connsiteX0" fmla="*/ 370922 w 3799103"/>
              <a:gd name="connsiteY0" fmla="*/ 0 h 3822917"/>
              <a:gd name="connsiteX1" fmla="*/ 2961741 w 3799103"/>
              <a:gd name="connsiteY1" fmla="*/ 0 h 3822917"/>
              <a:gd name="connsiteX2" fmla="*/ 3023310 w 3799103"/>
              <a:gd name="connsiteY2" fmla="*/ 46041 h 3822917"/>
              <a:gd name="connsiteX3" fmla="*/ 3799103 w 3799103"/>
              <a:gd name="connsiteY3" fmla="*/ 1691074 h 3822917"/>
              <a:gd name="connsiteX4" fmla="*/ 1667260 w 3799103"/>
              <a:gd name="connsiteY4" fmla="*/ 3822917 h 3822917"/>
              <a:gd name="connsiteX5" fmla="*/ 22227 w 3799103"/>
              <a:gd name="connsiteY5" fmla="*/ 3047124 h 3822917"/>
              <a:gd name="connsiteX6" fmla="*/ 0 w 3799103"/>
              <a:gd name="connsiteY6" fmla="*/ 3017401 h 3822917"/>
              <a:gd name="connsiteX7" fmla="*/ 0 w 3799103"/>
              <a:gd name="connsiteY7" fmla="*/ 364747 h 3822917"/>
              <a:gd name="connsiteX8" fmla="*/ 22227 w 3799103"/>
              <a:gd name="connsiteY8" fmla="*/ 335024 h 3822917"/>
              <a:gd name="connsiteX9" fmla="*/ 351088 w 3799103"/>
              <a:gd name="connsiteY9" fmla="*/ 13924 h 3822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9103" h="3822917">
                <a:moveTo>
                  <a:pt x="370922" y="0"/>
                </a:moveTo>
                <a:lnTo>
                  <a:pt x="2961741" y="0"/>
                </a:lnTo>
                <a:lnTo>
                  <a:pt x="3023310" y="46041"/>
                </a:lnTo>
                <a:cubicBezTo>
                  <a:pt x="3497106" y="437052"/>
                  <a:pt x="3799103" y="1028796"/>
                  <a:pt x="3799103" y="1691074"/>
                </a:cubicBezTo>
                <a:cubicBezTo>
                  <a:pt x="3799103" y="2868458"/>
                  <a:pt x="2844644" y="3822917"/>
                  <a:pt x="1667260" y="3822917"/>
                </a:cubicBezTo>
                <a:cubicBezTo>
                  <a:pt x="1004982" y="3822917"/>
                  <a:pt x="413238" y="3520920"/>
                  <a:pt x="22227" y="3047124"/>
                </a:cubicBezTo>
                <a:lnTo>
                  <a:pt x="0" y="3017401"/>
                </a:lnTo>
                <a:lnTo>
                  <a:pt x="0" y="364747"/>
                </a:lnTo>
                <a:lnTo>
                  <a:pt x="22227" y="335024"/>
                </a:lnTo>
                <a:cubicBezTo>
                  <a:pt x="119980" y="216575"/>
                  <a:pt x="230278" y="108864"/>
                  <a:pt x="351088" y="1392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01" name="Google Shape;301;p16"/>
          <p:cNvPicPr preferRelativeResize="0"/>
          <p:nvPr/>
        </p:nvPicPr>
        <p:blipFill rotWithShape="1">
          <a:blip r:embed="rId4"/>
          <a:srcRect l="6851" t="15744" r="9689" b="9778"/>
          <a:stretch/>
        </p:blipFill>
        <p:spPr>
          <a:xfrm>
            <a:off x="274575" y="398309"/>
            <a:ext cx="1972188" cy="1759941"/>
          </a:xfrm>
          <a:prstGeom prst="rect">
            <a:avLst/>
          </a:prstGeom>
          <a:noFill/>
        </p:spPr>
      </p:pic>
      <p:sp>
        <p:nvSpPr>
          <p:cNvPr id="122" name="Freeform 63">
            <a:extLst>
              <a:ext uri="{FF2B5EF4-FFF2-40B4-BE49-F238E27FC236}">
                <a16:creationId xmlns:a16="http://schemas.microsoft.com/office/drawing/2014/main" id="{F429BE5F-6DE0-4144-A557-3BE62DC2D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1191" y="1543050"/>
            <a:ext cx="3232809" cy="3600450"/>
          </a:xfrm>
          <a:custGeom>
            <a:avLst/>
            <a:gdLst>
              <a:gd name="connsiteX0" fmla="*/ 2631284 w 4180773"/>
              <a:gd name="connsiteY0" fmla="*/ 0 h 4656219"/>
              <a:gd name="connsiteX1" fmla="*/ 4102460 w 4180773"/>
              <a:gd name="connsiteY1" fmla="*/ 449382 h 4656219"/>
              <a:gd name="connsiteX2" fmla="*/ 4180773 w 4180773"/>
              <a:gd name="connsiteY2" fmla="*/ 507944 h 4656219"/>
              <a:gd name="connsiteX3" fmla="*/ 4180773 w 4180773"/>
              <a:gd name="connsiteY3" fmla="*/ 4656219 h 4656219"/>
              <a:gd name="connsiteX4" fmla="*/ 951501 w 4180773"/>
              <a:gd name="connsiteY4" fmla="*/ 4656219 h 4656219"/>
              <a:gd name="connsiteX5" fmla="*/ 770685 w 4180773"/>
              <a:gd name="connsiteY5" fmla="*/ 4491883 h 4656219"/>
              <a:gd name="connsiteX6" fmla="*/ 0 w 4180773"/>
              <a:gd name="connsiteY6" fmla="*/ 2631284 h 4656219"/>
              <a:gd name="connsiteX7" fmla="*/ 2631284 w 4180773"/>
              <a:gd name="connsiteY7" fmla="*/ 0 h 465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80773" h="4656219">
                <a:moveTo>
                  <a:pt x="2631284" y="0"/>
                </a:moveTo>
                <a:cubicBezTo>
                  <a:pt x="3176241" y="0"/>
                  <a:pt x="3682504" y="165666"/>
                  <a:pt x="4102460" y="449382"/>
                </a:cubicBezTo>
                <a:lnTo>
                  <a:pt x="4180773" y="507944"/>
                </a:lnTo>
                <a:lnTo>
                  <a:pt x="4180773" y="4656219"/>
                </a:lnTo>
                <a:lnTo>
                  <a:pt x="951501" y="4656219"/>
                </a:lnTo>
                <a:lnTo>
                  <a:pt x="770685" y="4491883"/>
                </a:lnTo>
                <a:cubicBezTo>
                  <a:pt x="294517" y="4015714"/>
                  <a:pt x="0" y="3357893"/>
                  <a:pt x="0" y="2631284"/>
                </a:cubicBezTo>
                <a:cubicBezTo>
                  <a:pt x="0" y="1178066"/>
                  <a:pt x="1178066" y="0"/>
                  <a:pt x="2631284"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4" name="Freeform: Shape 123">
            <a:extLst>
              <a:ext uri="{FF2B5EF4-FFF2-40B4-BE49-F238E27FC236}">
                <a16:creationId xmlns:a16="http://schemas.microsoft.com/office/drawing/2014/main" id="{CE1EFC02-FB03-4241-83C8-4FBA4CAD65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73218" y="0"/>
            <a:ext cx="2537460" cy="2206884"/>
          </a:xfrm>
          <a:custGeom>
            <a:avLst/>
            <a:gdLst>
              <a:gd name="connsiteX0" fmla="*/ 555657 w 3383280"/>
              <a:gd name="connsiteY0" fmla="*/ 0 h 2942512"/>
              <a:gd name="connsiteX1" fmla="*/ 2827623 w 3383280"/>
              <a:gd name="connsiteY1" fmla="*/ 0 h 2942512"/>
              <a:gd name="connsiteX2" fmla="*/ 2887810 w 3383280"/>
              <a:gd name="connsiteY2" fmla="*/ 54702 h 2942512"/>
              <a:gd name="connsiteX3" fmla="*/ 3383280 w 3383280"/>
              <a:gd name="connsiteY3" fmla="*/ 1250872 h 2942512"/>
              <a:gd name="connsiteX4" fmla="*/ 1691640 w 3383280"/>
              <a:gd name="connsiteY4" fmla="*/ 2942512 h 2942512"/>
              <a:gd name="connsiteX5" fmla="*/ 0 w 3383280"/>
              <a:gd name="connsiteY5" fmla="*/ 1250872 h 2942512"/>
              <a:gd name="connsiteX6" fmla="*/ 495470 w 3383280"/>
              <a:gd name="connsiteY6" fmla="*/ 54702 h 2942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3280" h="2942512">
                <a:moveTo>
                  <a:pt x="555657" y="0"/>
                </a:moveTo>
                <a:lnTo>
                  <a:pt x="2827623" y="0"/>
                </a:lnTo>
                <a:lnTo>
                  <a:pt x="2887810" y="54702"/>
                </a:lnTo>
                <a:cubicBezTo>
                  <a:pt x="3193937" y="360829"/>
                  <a:pt x="3383280" y="783739"/>
                  <a:pt x="3383280" y="1250872"/>
                </a:cubicBezTo>
                <a:cubicBezTo>
                  <a:pt x="3383280" y="2185139"/>
                  <a:pt x="2625907" y="2942512"/>
                  <a:pt x="1691640" y="2942512"/>
                </a:cubicBezTo>
                <a:cubicBezTo>
                  <a:pt x="757373" y="2942512"/>
                  <a:pt x="0" y="2185139"/>
                  <a:pt x="0" y="1250872"/>
                </a:cubicBezTo>
                <a:cubicBezTo>
                  <a:pt x="0" y="783739"/>
                  <a:pt x="189344" y="360829"/>
                  <a:pt x="495470" y="54702"/>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99" name="Google Shape;299;p16"/>
          <p:cNvPicPr preferRelativeResize="0"/>
          <p:nvPr/>
        </p:nvPicPr>
        <p:blipFill>
          <a:blip r:embed="rId5"/>
          <a:stretch>
            <a:fillRect/>
          </a:stretch>
        </p:blipFill>
        <p:spPr>
          <a:xfrm>
            <a:off x="3932043" y="291235"/>
            <a:ext cx="1419807" cy="1419807"/>
          </a:xfrm>
          <a:prstGeom prst="rect">
            <a:avLst/>
          </a:prstGeom>
          <a:noFill/>
        </p:spPr>
      </p:pic>
      <p:pic>
        <p:nvPicPr>
          <p:cNvPr id="300" name="Google Shape;300;p16"/>
          <p:cNvPicPr preferRelativeResize="0"/>
          <p:nvPr/>
        </p:nvPicPr>
        <p:blipFill rotWithShape="1">
          <a:blip r:embed="rId6"/>
          <a:stretch/>
        </p:blipFill>
        <p:spPr>
          <a:xfrm>
            <a:off x="6528674" y="2411195"/>
            <a:ext cx="2413000" cy="2413000"/>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05"/>
        <p:cNvGrpSpPr/>
        <p:nvPr/>
      </p:nvGrpSpPr>
      <p:grpSpPr>
        <a:xfrm>
          <a:off x="0" y="0"/>
          <a:ext cx="0" cy="0"/>
          <a:chOff x="0" y="0"/>
          <a:chExt cx="0" cy="0"/>
        </a:xfrm>
      </p:grpSpPr>
      <p:sp useBgFill="1">
        <p:nvSpPr>
          <p:cNvPr id="120" name="Rectangle 11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61583"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51435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4" name="Picture 12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06" name="Google Shape;306;p17"/>
          <p:cNvSpPr txBox="1">
            <a:spLocks noGrp="1"/>
          </p:cNvSpPr>
          <p:nvPr>
            <p:ph type="title"/>
          </p:nvPr>
        </p:nvSpPr>
        <p:spPr>
          <a:xfrm>
            <a:off x="480059" y="1540230"/>
            <a:ext cx="2751871" cy="2070074"/>
          </a:xfrm>
          <a:prstGeom prst="rect">
            <a:avLst/>
          </a:prstGeom>
        </p:spPr>
        <p:txBody>
          <a:bodyPr spcFirstLastPara="1" vert="horz" lIns="91440" tIns="45720" rIns="91440" bIns="45720" rtlCol="0" anchor="ctr" anchorCtr="0">
            <a:normAutofit/>
          </a:bodyPr>
          <a:lstStyle/>
          <a:p>
            <a:pPr marL="0" lvl="0" indent="0">
              <a:spcBef>
                <a:spcPct val="0"/>
              </a:spcBef>
              <a:spcAft>
                <a:spcPts val="0"/>
              </a:spcAft>
            </a:pPr>
            <a:r>
              <a:rPr lang="en-US" sz="3400" kern="1200">
                <a:solidFill>
                  <a:srgbClr val="FFFFFF"/>
                </a:solidFill>
                <a:latin typeface="+mj-lt"/>
                <a:ea typeface="+mj-ea"/>
                <a:cs typeface="+mj-cs"/>
              </a:rPr>
              <a:t>COMPLETE MINNESOTA DEXTERITY TEST (CMDT)</a:t>
            </a:r>
          </a:p>
        </p:txBody>
      </p:sp>
      <p:sp>
        <p:nvSpPr>
          <p:cNvPr id="307" name="Google Shape;307;p17"/>
          <p:cNvSpPr txBox="1">
            <a:spLocks noGrp="1"/>
          </p:cNvSpPr>
          <p:nvPr>
            <p:ph type="body" idx="1"/>
          </p:nvPr>
        </p:nvSpPr>
        <p:spPr>
          <a:xfrm>
            <a:off x="4567930" y="601399"/>
            <a:ext cx="3979563" cy="3922976"/>
          </a:xfrm>
          <a:prstGeom prst="rect">
            <a:avLst/>
          </a:prstGeom>
        </p:spPr>
        <p:txBody>
          <a:bodyPr spcFirstLastPara="1" vert="horz" lIns="91440" tIns="45720" rIns="91440" bIns="45720" rtlCol="0" anchor="ctr" anchorCtr="0">
            <a:normAutofit fontScale="92500" lnSpcReduction="20000"/>
          </a:bodyPr>
          <a:lstStyle/>
          <a:p>
            <a:pPr marL="0" lvl="0" indent="0">
              <a:spcBef>
                <a:spcPts val="0"/>
              </a:spcBef>
              <a:spcAft>
                <a:spcPts val="0"/>
              </a:spcAft>
              <a:buNone/>
            </a:pPr>
            <a:r>
              <a:rPr lang="en-US" sz="1600" dirty="0">
                <a:solidFill>
                  <a:srgbClr val="000000"/>
                </a:solidFill>
              </a:rPr>
              <a:t>Tool for an effective evaluation of rapid </a:t>
            </a:r>
            <a:r>
              <a:rPr lang="en-US" sz="1600" b="1" dirty="0">
                <a:solidFill>
                  <a:srgbClr val="000000"/>
                </a:solidFill>
              </a:rPr>
              <a:t>eye-hand-finger movement</a:t>
            </a:r>
            <a:r>
              <a:rPr lang="en-US" sz="1600" dirty="0">
                <a:solidFill>
                  <a:srgbClr val="000000"/>
                </a:solidFill>
              </a:rPr>
              <a:t>, a</a:t>
            </a:r>
            <a:r>
              <a:rPr lang="en-US" sz="1600" b="1" dirty="0">
                <a:solidFill>
                  <a:srgbClr val="000000"/>
                </a:solidFill>
              </a:rPr>
              <a:t>rm-hand movement</a:t>
            </a:r>
            <a:r>
              <a:rPr lang="en-US" sz="1600" dirty="0">
                <a:solidFill>
                  <a:srgbClr val="000000"/>
                </a:solidFill>
              </a:rPr>
              <a:t>, &amp; </a:t>
            </a:r>
            <a:r>
              <a:rPr lang="en-US" sz="1600" b="1" dirty="0">
                <a:solidFill>
                  <a:srgbClr val="000000"/>
                </a:solidFill>
              </a:rPr>
              <a:t>gross motor skills</a:t>
            </a:r>
            <a:r>
              <a:rPr lang="en-US" sz="1600" dirty="0">
                <a:solidFill>
                  <a:srgbClr val="000000"/>
                </a:solidFill>
              </a:rPr>
              <a:t>.</a:t>
            </a:r>
          </a:p>
          <a:p>
            <a:pPr marL="0" lvl="0" indent="0">
              <a:spcBef>
                <a:spcPts val="1600"/>
              </a:spcBef>
              <a:spcAft>
                <a:spcPts val="0"/>
              </a:spcAft>
              <a:buNone/>
            </a:pPr>
            <a:r>
              <a:rPr lang="en-US" sz="1600" dirty="0">
                <a:solidFill>
                  <a:srgbClr val="000000"/>
                </a:solidFill>
              </a:rPr>
              <a:t>Involves </a:t>
            </a:r>
            <a:r>
              <a:rPr lang="en-US" sz="1600" b="1" dirty="0">
                <a:solidFill>
                  <a:srgbClr val="000000"/>
                </a:solidFill>
              </a:rPr>
              <a:t>placing/ moving</a:t>
            </a:r>
            <a:r>
              <a:rPr lang="en-US" sz="1600" dirty="0">
                <a:solidFill>
                  <a:srgbClr val="000000"/>
                </a:solidFill>
              </a:rPr>
              <a:t> 60 discs in a </a:t>
            </a:r>
            <a:r>
              <a:rPr lang="en-US" sz="1600" b="1" dirty="0">
                <a:solidFill>
                  <a:srgbClr val="000000"/>
                </a:solidFill>
              </a:rPr>
              <a:t>prescribed manner</a:t>
            </a:r>
            <a:r>
              <a:rPr lang="en-US" sz="1600" dirty="0">
                <a:solidFill>
                  <a:srgbClr val="000000"/>
                </a:solidFill>
              </a:rPr>
              <a:t>. </a:t>
            </a:r>
            <a:endParaRPr lang="en-US" sz="1600" b="1" dirty="0">
              <a:solidFill>
                <a:srgbClr val="000000"/>
              </a:solidFill>
            </a:endParaRPr>
          </a:p>
          <a:p>
            <a:pPr marL="0" lvl="0" indent="0">
              <a:spcBef>
                <a:spcPts val="1600"/>
              </a:spcBef>
              <a:spcAft>
                <a:spcPts val="0"/>
              </a:spcAft>
              <a:buNone/>
            </a:pPr>
            <a:r>
              <a:rPr lang="en-US" sz="1600" b="1" dirty="0">
                <a:solidFill>
                  <a:srgbClr val="000000"/>
                </a:solidFill>
              </a:rPr>
              <a:t>Five tests</a:t>
            </a:r>
            <a:r>
              <a:rPr lang="en-US" sz="1600" dirty="0">
                <a:solidFill>
                  <a:srgbClr val="000000"/>
                </a:solidFill>
              </a:rPr>
              <a:t> can be performed: </a:t>
            </a:r>
          </a:p>
          <a:p>
            <a:pPr marL="457200" lvl="1" indent="-228600">
              <a:lnSpc>
                <a:spcPct val="150000"/>
              </a:lnSpc>
              <a:buFont typeface="Arial" panose="020B0604020202020204" pitchFamily="34" charset="0"/>
              <a:buChar char="•"/>
            </a:pPr>
            <a:r>
              <a:rPr lang="en-US" sz="1400" dirty="0">
                <a:solidFill>
                  <a:srgbClr val="000000"/>
                </a:solidFill>
              </a:rPr>
              <a:t>Turning</a:t>
            </a:r>
          </a:p>
          <a:p>
            <a:pPr marL="457200" lvl="1" indent="-228600">
              <a:lnSpc>
                <a:spcPct val="150000"/>
              </a:lnSpc>
              <a:buFont typeface="Arial" panose="020B0604020202020204" pitchFamily="34" charset="0"/>
              <a:buChar char="•"/>
            </a:pPr>
            <a:r>
              <a:rPr lang="en-US" sz="1400" dirty="0">
                <a:solidFill>
                  <a:srgbClr val="000000"/>
                </a:solidFill>
              </a:rPr>
              <a:t>Placing</a:t>
            </a:r>
          </a:p>
          <a:p>
            <a:pPr marL="457200" lvl="1" indent="-228600">
              <a:lnSpc>
                <a:spcPct val="150000"/>
              </a:lnSpc>
              <a:buFont typeface="Arial" panose="020B0604020202020204" pitchFamily="34" charset="0"/>
              <a:buChar char="•"/>
            </a:pPr>
            <a:r>
              <a:rPr lang="en-US" sz="1400" dirty="0">
                <a:solidFill>
                  <a:srgbClr val="000000"/>
                </a:solidFill>
              </a:rPr>
              <a:t>Displacing</a:t>
            </a:r>
          </a:p>
          <a:p>
            <a:pPr marL="457200" lvl="1" indent="-228600">
              <a:lnSpc>
                <a:spcPct val="150000"/>
              </a:lnSpc>
              <a:buFont typeface="Arial" panose="020B0604020202020204" pitchFamily="34" charset="0"/>
              <a:buChar char="•"/>
            </a:pPr>
            <a:r>
              <a:rPr lang="en-US" sz="1400" dirty="0">
                <a:solidFill>
                  <a:srgbClr val="000000"/>
                </a:solidFill>
              </a:rPr>
              <a:t>one hand turning and placing</a:t>
            </a:r>
          </a:p>
          <a:p>
            <a:pPr marL="457200" lvl="1" indent="-228600">
              <a:lnSpc>
                <a:spcPct val="150000"/>
              </a:lnSpc>
              <a:buFont typeface="Arial" panose="020B0604020202020204" pitchFamily="34" charset="0"/>
              <a:buChar char="•"/>
            </a:pPr>
            <a:r>
              <a:rPr lang="en-US" sz="1400" dirty="0">
                <a:solidFill>
                  <a:srgbClr val="000000"/>
                </a:solidFill>
              </a:rPr>
              <a:t>two hand turning and placing.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11"/>
        <p:cNvGrpSpPr/>
        <p:nvPr/>
      </p:nvGrpSpPr>
      <p:grpSpPr>
        <a:xfrm>
          <a:off x="0" y="0"/>
          <a:ext cx="0" cy="0"/>
          <a:chOff x="0" y="0"/>
          <a:chExt cx="0" cy="0"/>
        </a:xfrm>
      </p:grpSpPr>
      <p:pic>
        <p:nvPicPr>
          <p:cNvPr id="314" name="Google Shape;314;p18"/>
          <p:cNvPicPr preferRelativeResize="0"/>
          <p:nvPr/>
        </p:nvPicPr>
        <p:blipFill rotWithShape="1">
          <a:blip r:embed="rId3">
            <a:alphaModFix/>
          </a:blip>
          <a:srcRect l="5087" r="32794" b="-1"/>
          <a:stretch/>
        </p:blipFill>
        <p:spPr>
          <a:xfrm>
            <a:off x="4348157" y="10"/>
            <a:ext cx="4795614" cy="5143490"/>
          </a:xfrm>
          <a:prstGeom prst="rect">
            <a:avLst/>
          </a:prstGeom>
          <a:noFill/>
        </p:spPr>
      </p:pic>
      <p:pic>
        <p:nvPicPr>
          <p:cNvPr id="318" name="Picture 128">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9144000" cy="5143500"/>
          </a:xfrm>
          <a:prstGeom prst="rect">
            <a:avLst/>
          </a:prstGeom>
        </p:spPr>
      </p:pic>
      <p:sp>
        <p:nvSpPr>
          <p:cNvPr id="312" name="Google Shape;312;p18"/>
          <p:cNvSpPr txBox="1">
            <a:spLocks noGrp="1"/>
          </p:cNvSpPr>
          <p:nvPr>
            <p:ph type="title"/>
          </p:nvPr>
        </p:nvSpPr>
        <p:spPr>
          <a:xfrm>
            <a:off x="355739" y="534135"/>
            <a:ext cx="4271273" cy="1048446"/>
          </a:xfrm>
          <a:prstGeom prst="rect">
            <a:avLst/>
          </a:prstGeom>
        </p:spPr>
        <p:txBody>
          <a:bodyPr spcFirstLastPara="1" vert="horz" lIns="91440" tIns="45720" rIns="91440" bIns="45720" rtlCol="0" anchor="ctr" anchorCtr="0">
            <a:noAutofit/>
          </a:bodyPr>
          <a:lstStyle/>
          <a:p>
            <a:pPr>
              <a:spcBef>
                <a:spcPct val="0"/>
              </a:spcBef>
            </a:pPr>
            <a:r>
              <a:rPr lang="en-US" sz="3200" dirty="0">
                <a:solidFill>
                  <a:srgbClr val="000000"/>
                </a:solidFill>
              </a:rPr>
              <a:t>How to use the CMDT: Initial preparation </a:t>
            </a:r>
            <a:endParaRPr lang="en-US" sz="3200" dirty="0">
              <a:solidFill>
                <a:srgbClr val="000000"/>
              </a:solidFill>
              <a:cs typeface="Calibri Light"/>
            </a:endParaRPr>
          </a:p>
        </p:txBody>
      </p:sp>
      <p:sp>
        <p:nvSpPr>
          <p:cNvPr id="313" name="Google Shape;313;p18"/>
          <p:cNvSpPr txBox="1">
            <a:spLocks noGrp="1"/>
          </p:cNvSpPr>
          <p:nvPr>
            <p:ph type="body" idx="1"/>
          </p:nvPr>
        </p:nvSpPr>
        <p:spPr>
          <a:xfrm>
            <a:off x="107729" y="1574711"/>
            <a:ext cx="4522139" cy="3121980"/>
          </a:xfrm>
          <a:prstGeom prst="rect">
            <a:avLst/>
          </a:prstGeom>
        </p:spPr>
        <p:txBody>
          <a:bodyPr spcFirstLastPara="1" vert="horz" lIns="91440" tIns="45720" rIns="91440" bIns="45720" rtlCol="0" anchor="ctr" anchorCtr="0">
            <a:normAutofit/>
          </a:bodyPr>
          <a:lstStyle/>
          <a:p>
            <a:pPr indent="-228600">
              <a:buSzPts val="1200"/>
              <a:buFont typeface="Arial" panose="020B0604020202020204" pitchFamily="34" charset="0"/>
              <a:buChar char="•"/>
            </a:pPr>
            <a:r>
              <a:rPr lang="en-US" sz="1800" dirty="0">
                <a:solidFill>
                  <a:srgbClr val="000000"/>
                </a:solidFill>
              </a:rPr>
              <a:t>Place the board about 10 inches from the edge of the table. </a:t>
            </a:r>
            <a:endParaRPr lang="en-US" sz="1800" dirty="0">
              <a:solidFill>
                <a:srgbClr val="000000"/>
              </a:solidFill>
              <a:cs typeface="Calibri"/>
            </a:endParaRPr>
          </a:p>
          <a:p>
            <a:pPr marL="457200" lvl="0" indent="-228600">
              <a:spcBef>
                <a:spcPts val="0"/>
              </a:spcBef>
              <a:spcAft>
                <a:spcPts val="0"/>
              </a:spcAft>
              <a:buSzPts val="1200"/>
              <a:buFont typeface="Arial" panose="020B0604020202020204" pitchFamily="34" charset="0"/>
              <a:buChar char="•"/>
            </a:pPr>
            <a:r>
              <a:rPr lang="en-US" sz="1800" dirty="0">
                <a:solidFill>
                  <a:srgbClr val="000000"/>
                </a:solidFill>
              </a:rPr>
              <a:t>Insert each disk in the holes</a:t>
            </a:r>
            <a:endParaRPr lang="en-US" sz="1800" dirty="0">
              <a:solidFill>
                <a:srgbClr val="000000"/>
              </a:solidFill>
              <a:cs typeface="Calibri"/>
            </a:endParaRPr>
          </a:p>
          <a:p>
            <a:pPr marL="457200" lvl="0" indent="-228600">
              <a:spcBef>
                <a:spcPts val="0"/>
              </a:spcBef>
              <a:spcAft>
                <a:spcPts val="0"/>
              </a:spcAft>
              <a:buSzPts val="1200"/>
              <a:buFont typeface="Arial" panose="020B0604020202020204" pitchFamily="34" charset="0"/>
              <a:buChar char="•"/>
            </a:pPr>
            <a:r>
              <a:rPr lang="en-US" sz="1800" dirty="0">
                <a:solidFill>
                  <a:srgbClr val="000000"/>
                </a:solidFill>
              </a:rPr>
              <a:t>Lift the board upwards allowing the disks to come through the holes but remain in straight rows and columns</a:t>
            </a:r>
            <a:endParaRPr lang="en-US" sz="1800" dirty="0">
              <a:solidFill>
                <a:srgbClr val="000000"/>
              </a:solidFill>
              <a:cs typeface="Calibri"/>
            </a:endParaRPr>
          </a:p>
          <a:p>
            <a:pPr indent="-228600">
              <a:buSzPts val="1200"/>
              <a:buFont typeface="Arial" panose="020B0604020202020204" pitchFamily="34" charset="0"/>
              <a:buChar char="•"/>
            </a:pPr>
            <a:r>
              <a:rPr lang="en-US" sz="1800" dirty="0">
                <a:solidFill>
                  <a:srgbClr val="000000"/>
                </a:solidFill>
              </a:rPr>
              <a:t>Place the board in front of the disks, about 1 inch from the edge. </a:t>
            </a:r>
            <a:endParaRPr lang="en-US" sz="1800" dirty="0">
              <a:solidFill>
                <a:srgbClr val="000000"/>
              </a:solidFill>
              <a:cs typeface="Calibri"/>
            </a:endParaRPr>
          </a:p>
          <a:p>
            <a:pPr marL="0" lvl="0" indent="0">
              <a:spcBef>
                <a:spcPts val="1600"/>
              </a:spcBef>
              <a:spcAft>
                <a:spcPts val="1600"/>
              </a:spcAft>
              <a:buNone/>
            </a:pPr>
            <a:r>
              <a:rPr lang="en-US" sz="1800" dirty="0">
                <a:solidFill>
                  <a:srgbClr val="000000"/>
                </a:solidFill>
              </a:rPr>
              <a:t>A stopwatch is needed to measure time.</a:t>
            </a:r>
            <a:endParaRPr lang="en-US" sz="1800" dirty="0">
              <a:solidFill>
                <a:srgbClr val="000000"/>
              </a:solidFill>
              <a:cs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18"/>
        <p:cNvGrpSpPr/>
        <p:nvPr/>
      </p:nvGrpSpPr>
      <p:grpSpPr>
        <a:xfrm>
          <a:off x="0" y="0"/>
          <a:ext cx="0" cy="0"/>
          <a:chOff x="0" y="0"/>
          <a:chExt cx="0" cy="0"/>
        </a:xfrm>
      </p:grpSpPr>
      <p:pic>
        <p:nvPicPr>
          <p:cNvPr id="321" name="Google Shape;321;p19"/>
          <p:cNvPicPr preferRelativeResize="0"/>
          <p:nvPr/>
        </p:nvPicPr>
        <p:blipFill rotWithShape="1">
          <a:blip r:embed="rId3">
            <a:alphaModFix/>
          </a:blip>
          <a:srcRect r="6764"/>
          <a:stretch/>
        </p:blipFill>
        <p:spPr>
          <a:xfrm>
            <a:off x="4348157" y="10"/>
            <a:ext cx="4795614" cy="5143490"/>
          </a:xfrm>
          <a:prstGeom prst="rect">
            <a:avLst/>
          </a:prstGeom>
          <a:noFill/>
        </p:spPr>
      </p:pic>
      <p:pic>
        <p:nvPicPr>
          <p:cNvPr id="134" name="Picture 133">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9144000" cy="5143500"/>
          </a:xfrm>
          <a:prstGeom prst="rect">
            <a:avLst/>
          </a:prstGeom>
        </p:spPr>
      </p:pic>
      <p:sp>
        <p:nvSpPr>
          <p:cNvPr id="319" name="Google Shape;319;p19"/>
          <p:cNvSpPr txBox="1">
            <a:spLocks noGrp="1"/>
          </p:cNvSpPr>
          <p:nvPr>
            <p:ph type="title"/>
          </p:nvPr>
        </p:nvSpPr>
        <p:spPr>
          <a:xfrm>
            <a:off x="603748" y="598833"/>
            <a:ext cx="3602727" cy="983748"/>
          </a:xfrm>
          <a:prstGeom prst="rect">
            <a:avLst/>
          </a:prstGeom>
        </p:spPr>
        <p:txBody>
          <a:bodyPr spcFirstLastPara="1" vert="horz" lIns="91440" tIns="45720" rIns="91440" bIns="45720" rtlCol="0" anchor="ctr" anchorCtr="0">
            <a:normAutofit/>
          </a:bodyPr>
          <a:lstStyle/>
          <a:p>
            <a:pPr>
              <a:spcBef>
                <a:spcPct val="0"/>
              </a:spcBef>
            </a:pPr>
            <a:r>
              <a:rPr lang="en-US" sz="3100" dirty="0">
                <a:solidFill>
                  <a:srgbClr val="000000"/>
                </a:solidFill>
              </a:rPr>
              <a:t>How to use the CMDT: Turning test  </a:t>
            </a:r>
            <a:endParaRPr lang="en-US" sz="3100">
              <a:solidFill>
                <a:srgbClr val="000000"/>
              </a:solidFill>
            </a:endParaRPr>
          </a:p>
        </p:txBody>
      </p:sp>
      <p:sp>
        <p:nvSpPr>
          <p:cNvPr id="320" name="Google Shape;320;p19"/>
          <p:cNvSpPr txBox="1">
            <a:spLocks noGrp="1"/>
          </p:cNvSpPr>
          <p:nvPr>
            <p:ph type="body" idx="1"/>
          </p:nvPr>
        </p:nvSpPr>
        <p:spPr>
          <a:xfrm>
            <a:off x="291040" y="1423749"/>
            <a:ext cx="4004555" cy="3132763"/>
          </a:xfrm>
          <a:prstGeom prst="rect">
            <a:avLst/>
          </a:prstGeom>
        </p:spPr>
        <p:txBody>
          <a:bodyPr spcFirstLastPara="1" vert="horz" lIns="91440" tIns="45720" rIns="91440" bIns="45720" rtlCol="0" anchor="ctr" anchorCtr="0">
            <a:normAutofit/>
          </a:bodyPr>
          <a:lstStyle/>
          <a:p>
            <a:pPr marL="457200" lvl="0" indent="-228600">
              <a:spcBef>
                <a:spcPts val="0"/>
              </a:spcBef>
              <a:spcAft>
                <a:spcPts val="600"/>
              </a:spcAft>
              <a:buSzPts val="1200"/>
              <a:buFont typeface="Arial" panose="020B0604020202020204" pitchFamily="34" charset="0"/>
              <a:buChar char="•"/>
            </a:pPr>
            <a:r>
              <a:rPr lang="en-US" sz="1800" dirty="0">
                <a:solidFill>
                  <a:srgbClr val="000000"/>
                </a:solidFill>
              </a:rPr>
              <a:t>Pick up disk from upper right-hand corner with one hand</a:t>
            </a:r>
            <a:endParaRPr lang="en-US" sz="1800" dirty="0">
              <a:solidFill>
                <a:srgbClr val="000000"/>
              </a:solidFill>
              <a:cs typeface="Calibri"/>
            </a:endParaRPr>
          </a:p>
          <a:p>
            <a:pPr marL="457200" lvl="0" indent="-228600">
              <a:spcBef>
                <a:spcPts val="0"/>
              </a:spcBef>
              <a:spcAft>
                <a:spcPts val="600"/>
              </a:spcAft>
              <a:buSzPts val="1200"/>
              <a:buFont typeface="Arial" panose="020B0604020202020204" pitchFamily="34" charset="0"/>
              <a:buChar char="•"/>
            </a:pPr>
            <a:r>
              <a:rPr lang="en-US" sz="1800" dirty="0">
                <a:solidFill>
                  <a:srgbClr val="000000"/>
                </a:solidFill>
              </a:rPr>
              <a:t>Turn the disk over while passing to the other hand, return to original hole with bottom side facing up</a:t>
            </a:r>
            <a:endParaRPr lang="en-US" sz="1800" dirty="0">
              <a:solidFill>
                <a:srgbClr val="000000"/>
              </a:solidFill>
              <a:cs typeface="Calibri"/>
            </a:endParaRPr>
          </a:p>
          <a:p>
            <a:pPr indent="-228600">
              <a:spcAft>
                <a:spcPts val="600"/>
              </a:spcAft>
              <a:buSzPts val="1200"/>
              <a:buFont typeface="Arial" panose="020B0604020202020204" pitchFamily="34" charset="0"/>
              <a:buChar char="•"/>
            </a:pPr>
            <a:r>
              <a:rPr lang="en-US" sz="1800" dirty="0">
                <a:solidFill>
                  <a:srgbClr val="000000"/>
                </a:solidFill>
              </a:rPr>
              <a:t>Continue in that row moving to the left, repeat for other rows. </a:t>
            </a:r>
            <a:endParaRPr lang="en-US" sz="1800" dirty="0">
              <a:solidFill>
                <a:srgbClr val="000000"/>
              </a:solidFill>
              <a:cs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25"/>
        <p:cNvGrpSpPr/>
        <p:nvPr/>
      </p:nvGrpSpPr>
      <p:grpSpPr>
        <a:xfrm>
          <a:off x="0" y="0"/>
          <a:ext cx="0" cy="0"/>
          <a:chOff x="0" y="0"/>
          <a:chExt cx="0" cy="0"/>
        </a:xfrm>
      </p:grpSpPr>
      <p:pic>
        <p:nvPicPr>
          <p:cNvPr id="328" name="Google Shape;328;p20"/>
          <p:cNvPicPr preferRelativeResize="0"/>
          <p:nvPr/>
        </p:nvPicPr>
        <p:blipFill rotWithShape="1">
          <a:blip r:embed="rId3"/>
          <a:srcRect t="29060" b="14690"/>
          <a:stretch/>
        </p:blipFill>
        <p:spPr>
          <a:xfrm>
            <a:off x="20" y="10"/>
            <a:ext cx="9143979" cy="5143490"/>
          </a:xfrm>
          <a:prstGeom prst="rect">
            <a:avLst/>
          </a:prstGeom>
          <a:noFill/>
        </p:spPr>
      </p:pic>
      <p:sp>
        <p:nvSpPr>
          <p:cNvPr id="77"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748631"/>
            <a:ext cx="4512879" cy="4394869"/>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326" name="Google Shape;326;p20"/>
          <p:cNvSpPr txBox="1">
            <a:spLocks noGrp="1"/>
          </p:cNvSpPr>
          <p:nvPr>
            <p:ph type="title"/>
          </p:nvPr>
        </p:nvSpPr>
        <p:spPr>
          <a:xfrm>
            <a:off x="529185" y="1577717"/>
            <a:ext cx="3153102" cy="1007066"/>
          </a:xfrm>
          <a:prstGeom prst="rect">
            <a:avLst/>
          </a:prstGeom>
        </p:spPr>
        <p:txBody>
          <a:bodyPr spcFirstLastPara="1" vert="horz" lIns="91440" tIns="45720" rIns="91440" bIns="45720" rtlCol="0" anchor="ctr" anchorCtr="0">
            <a:normAutofit/>
          </a:bodyPr>
          <a:lstStyle/>
          <a:p>
            <a:pPr algn="ctr">
              <a:spcBef>
                <a:spcPct val="0"/>
              </a:spcBef>
            </a:pPr>
            <a:r>
              <a:rPr lang="en-US" sz="2700" dirty="0"/>
              <a:t>How to use the CMDT: Placing test  </a:t>
            </a:r>
          </a:p>
        </p:txBody>
      </p:sp>
      <p:cxnSp>
        <p:nvCxnSpPr>
          <p:cNvPr id="79" name="Straight Connector 78">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15288" y="2502854"/>
            <a:ext cx="701565"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27" name="Google Shape;327;p20"/>
          <p:cNvSpPr txBox="1">
            <a:spLocks noGrp="1"/>
          </p:cNvSpPr>
          <p:nvPr>
            <p:ph type="body" idx="1"/>
          </p:nvPr>
        </p:nvSpPr>
        <p:spPr>
          <a:xfrm>
            <a:off x="243175" y="2567305"/>
            <a:ext cx="3725123" cy="2525596"/>
          </a:xfrm>
          <a:prstGeom prst="rect">
            <a:avLst/>
          </a:prstGeom>
        </p:spPr>
        <p:txBody>
          <a:bodyPr spcFirstLastPara="1" vert="horz" wrap="square" lIns="91440" tIns="45720" rIns="91440" bIns="45720" rtlCol="0" anchor="ctr" anchorCtr="0">
            <a:noAutofit/>
          </a:bodyPr>
          <a:lstStyle/>
          <a:p>
            <a:pPr marL="457200" lvl="0" indent="-228600">
              <a:spcBef>
                <a:spcPts val="0"/>
              </a:spcBef>
              <a:spcAft>
                <a:spcPts val="600"/>
              </a:spcAft>
              <a:buSzPts val="1200"/>
              <a:buFont typeface="Arial" panose="020B0604020202020204" pitchFamily="34" charset="0"/>
              <a:buChar char="•"/>
            </a:pPr>
            <a:r>
              <a:rPr lang="en-US" sz="1800" dirty="0"/>
              <a:t>Start on the right side of board</a:t>
            </a:r>
            <a:endParaRPr lang="en-US" sz="1800" dirty="0">
              <a:cs typeface="Calibri"/>
            </a:endParaRPr>
          </a:p>
          <a:p>
            <a:pPr marL="457200" lvl="0" indent="-228600">
              <a:spcBef>
                <a:spcPts val="0"/>
              </a:spcBef>
              <a:spcAft>
                <a:spcPts val="600"/>
              </a:spcAft>
              <a:buSzPts val="1200"/>
              <a:buFont typeface="Arial" panose="020B0604020202020204" pitchFamily="34" charset="0"/>
              <a:buChar char="•"/>
            </a:pPr>
            <a:r>
              <a:rPr lang="en-US" sz="1800" dirty="0"/>
              <a:t>Pick up bottom disk and insert into top hole of board</a:t>
            </a:r>
            <a:endParaRPr lang="en-US" sz="1800" dirty="0">
              <a:cs typeface="Calibri"/>
            </a:endParaRPr>
          </a:p>
          <a:p>
            <a:pPr marL="457200" lvl="0" indent="-228600">
              <a:spcBef>
                <a:spcPts val="0"/>
              </a:spcBef>
              <a:spcAft>
                <a:spcPts val="600"/>
              </a:spcAft>
              <a:buSzPts val="1200"/>
              <a:buFont typeface="Arial" panose="020B0604020202020204" pitchFamily="34" charset="0"/>
              <a:buChar char="•"/>
            </a:pPr>
            <a:r>
              <a:rPr lang="en-US" sz="1800" dirty="0"/>
              <a:t>Follow with next disk above empty hole on the top board, place in the hole below the disk in the bottom</a:t>
            </a:r>
            <a:endParaRPr lang="en-US" sz="1800" dirty="0">
              <a:cs typeface="Calibri"/>
            </a:endParaRPr>
          </a:p>
          <a:p>
            <a:pPr marL="457200" lvl="0" indent="-228600">
              <a:spcBef>
                <a:spcPts val="0"/>
              </a:spcBef>
              <a:spcAft>
                <a:spcPts val="600"/>
              </a:spcAft>
              <a:buSzPts val="1200"/>
              <a:buFont typeface="Arial" panose="020B0604020202020204" pitchFamily="34" charset="0"/>
              <a:buChar char="•"/>
            </a:pPr>
            <a:r>
              <a:rPr lang="en-US" sz="1800" dirty="0"/>
              <a:t>Fill in the first column downward, repeat.</a:t>
            </a:r>
            <a:endParaRPr lang="en-US" sz="1800" dirty="0">
              <a:cs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32"/>
        <p:cNvGrpSpPr/>
        <p:nvPr/>
      </p:nvGrpSpPr>
      <p:grpSpPr>
        <a:xfrm>
          <a:off x="0" y="0"/>
          <a:ext cx="0" cy="0"/>
          <a:chOff x="0" y="0"/>
          <a:chExt cx="0" cy="0"/>
        </a:xfrm>
      </p:grpSpPr>
      <p:sp>
        <p:nvSpPr>
          <p:cNvPr id="85" name="Rectangle 84">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6700" y="0"/>
            <a:ext cx="8610371" cy="2065452"/>
          </a:xfrm>
          <a:prstGeom prst="rect">
            <a:avLst/>
          </a:prstGeom>
          <a:gradFill>
            <a:gsLst>
              <a:gs pos="0">
                <a:schemeClr val="accent5"/>
              </a:gs>
              <a:gs pos="25000">
                <a:schemeClr val="accent5"/>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7" name="Picture 86">
            <a:extLst>
              <a:ext uri="{FF2B5EF4-FFF2-40B4-BE49-F238E27FC236}">
                <a16:creationId xmlns:a16="http://schemas.microsoft.com/office/drawing/2014/main" id="{02DD2BC0-6F29-4B4F-8D61-2DCF6D2E8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33" name="Google Shape;333;p21"/>
          <p:cNvSpPr txBox="1">
            <a:spLocks noGrp="1"/>
          </p:cNvSpPr>
          <p:nvPr>
            <p:ph type="title"/>
          </p:nvPr>
        </p:nvSpPr>
        <p:spPr>
          <a:xfrm>
            <a:off x="884419" y="620010"/>
            <a:ext cx="7375161" cy="994172"/>
          </a:xfrm>
          <a:prstGeom prst="rect">
            <a:avLst/>
          </a:prstGeom>
        </p:spPr>
        <p:txBody>
          <a:bodyPr spcFirstLastPara="1" vert="horz" lIns="91440" tIns="45720" rIns="91440" bIns="45720" rtlCol="0" anchor="ctr" anchorCtr="0">
            <a:normAutofit/>
          </a:bodyPr>
          <a:lstStyle/>
          <a:p>
            <a:pPr marL="0" lvl="0" indent="0" algn="ctr">
              <a:spcBef>
                <a:spcPct val="0"/>
              </a:spcBef>
              <a:spcAft>
                <a:spcPts val="0"/>
              </a:spcAft>
            </a:pPr>
            <a:r>
              <a:rPr lang="en-US" sz="3000" kern="1200">
                <a:solidFill>
                  <a:srgbClr val="FFFFFF"/>
                </a:solidFill>
                <a:latin typeface="+mj-lt"/>
                <a:ea typeface="+mj-ea"/>
                <a:cs typeface="+mj-cs"/>
              </a:rPr>
              <a:t>Applications </a:t>
            </a:r>
          </a:p>
        </p:txBody>
      </p:sp>
      <p:graphicFrame>
        <p:nvGraphicFramePr>
          <p:cNvPr id="336" name="Google Shape;334;p21">
            <a:extLst>
              <a:ext uri="{FF2B5EF4-FFF2-40B4-BE49-F238E27FC236}">
                <a16:creationId xmlns:a16="http://schemas.microsoft.com/office/drawing/2014/main" id="{5127DF85-F7B6-44D4-97DC-75C34694800F}"/>
              </a:ext>
            </a:extLst>
          </p:cNvPr>
          <p:cNvGraphicFramePr/>
          <p:nvPr>
            <p:extLst>
              <p:ext uri="{D42A27DB-BD31-4B8C-83A1-F6EECF244321}">
                <p14:modId xmlns:p14="http://schemas.microsoft.com/office/powerpoint/2010/main" val="2139221583"/>
              </p:ext>
            </p:extLst>
          </p:nvPr>
        </p:nvGraphicFramePr>
        <p:xfrm>
          <a:off x="777240" y="2174967"/>
          <a:ext cx="7589520" cy="234852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1331</Words>
  <Application>Microsoft Office PowerPoint</Application>
  <PresentationFormat>On-screen Show (16:9)</PresentationFormat>
  <Paragraphs>127</Paragraphs>
  <Slides>23</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Wingdings</vt:lpstr>
      <vt:lpstr>Calibri</vt:lpstr>
      <vt:lpstr>Arial</vt:lpstr>
      <vt:lpstr>Roboto</vt:lpstr>
      <vt:lpstr>Calibri Light</vt:lpstr>
      <vt:lpstr>Maven Pro</vt:lpstr>
      <vt:lpstr>Office Theme</vt:lpstr>
      <vt:lpstr>Math415/ ISYE495 Design of Experiments  term project</vt:lpstr>
      <vt:lpstr>What skills do the workers require? </vt:lpstr>
      <vt:lpstr>Dexterity </vt:lpstr>
      <vt:lpstr>Common dexterity tests </vt:lpstr>
      <vt:lpstr>COMPLETE MINNESOTA DEXTERITY TEST (CMDT)</vt:lpstr>
      <vt:lpstr>How to use the CMDT: Initial preparation </vt:lpstr>
      <vt:lpstr>How to use the CMDT: Turning test  </vt:lpstr>
      <vt:lpstr>How to use the CMDT: Placing test  </vt:lpstr>
      <vt:lpstr>Applications </vt:lpstr>
      <vt:lpstr>Factors : Initial Guess</vt:lpstr>
      <vt:lpstr>Factors : Final Decision </vt:lpstr>
      <vt:lpstr>Methodology </vt:lpstr>
      <vt:lpstr>Our Design (Minitab)</vt:lpstr>
      <vt:lpstr>Assumptions</vt:lpstr>
      <vt:lpstr>Half Factorial Design Results</vt:lpstr>
      <vt:lpstr>Let’s Explore More</vt:lpstr>
      <vt:lpstr>PowerPoint Presentation</vt:lpstr>
      <vt:lpstr>Screening experiment </vt:lpstr>
      <vt:lpstr>PowerPoint Presentation</vt:lpstr>
      <vt:lpstr>Additional 4 runs</vt:lpstr>
      <vt:lpstr>Additional runs continued…</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Math415/ ISYE495 Design of Experiments  term project</dc:title>
  <dc:creator>HP</dc:creator>
  <cp:lastModifiedBy>Begad El Said</cp:lastModifiedBy>
  <cp:revision>222</cp:revision>
  <dcterms:modified xsi:type="dcterms:W3CDTF">2019-12-06T09:56:50Z</dcterms:modified>
</cp:coreProperties>
</file>